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5" r:id="rId2"/>
    <p:sldId id="341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459" r:id="rId14"/>
    <p:sldId id="352" r:id="rId15"/>
    <p:sldId id="354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43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17" autoAdjust="0"/>
    <p:restoredTop sz="50000"/>
  </p:normalViewPr>
  <p:slideViewPr>
    <p:cSldViewPr snapToGrid="0" showGuides="1">
      <p:cViewPr varScale="1">
        <p:scale>
          <a:sx n="60" d="100"/>
          <a:sy n="60" d="100"/>
        </p:scale>
        <p:origin x="12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yle\Desktop\NEWOMM\detectionbypow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yle\Desktop\NEWOMM\Newpowersplit-alltrials.xlsx" TargetMode="External"/><Relationship Id="rId2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yle\Desktop\NEWOMM\Newpowersplit-alltrials.xlsx" TargetMode="External"/><Relationship Id="rId2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noFill/>
              </a:ln>
            </c:spPr>
          </c:marker>
          <c:trendline>
            <c:trendlineType val="linear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Sheet3!$AC$82:$AC$85</c:f>
                <c:numCache>
                  <c:formatCode>General</c:formatCode>
                  <c:ptCount val="4"/>
                  <c:pt idx="0">
                    <c:v>1.075299804544092</c:v>
                  </c:pt>
                  <c:pt idx="1">
                    <c:v>1.187865417271217</c:v>
                  </c:pt>
                  <c:pt idx="2">
                    <c:v>1.351818458473295</c:v>
                  </c:pt>
                  <c:pt idx="3">
                    <c:v>0.993984832436055</c:v>
                  </c:pt>
                </c:numCache>
              </c:numRef>
            </c:plus>
            <c:minus>
              <c:numRef>
                <c:f>Sheet3!$AC$82:$AC$85</c:f>
                <c:numCache>
                  <c:formatCode>General</c:formatCode>
                  <c:ptCount val="4"/>
                  <c:pt idx="0">
                    <c:v>1.075299804544092</c:v>
                  </c:pt>
                  <c:pt idx="1">
                    <c:v>1.187865417271217</c:v>
                  </c:pt>
                  <c:pt idx="2">
                    <c:v>1.351818458473295</c:v>
                  </c:pt>
                  <c:pt idx="3">
                    <c:v>0.993984832436055</c:v>
                  </c:pt>
                </c:numCache>
              </c:numRef>
            </c:minus>
          </c:errBars>
          <c:val>
            <c:numRef>
              <c:f>Sheet3!$O$82:$O$85</c:f>
              <c:numCache>
                <c:formatCode>General</c:formatCode>
                <c:ptCount val="4"/>
                <c:pt idx="0">
                  <c:v>73.11362408068156</c:v>
                </c:pt>
                <c:pt idx="1">
                  <c:v>73.31733243251774</c:v>
                </c:pt>
                <c:pt idx="2">
                  <c:v>70.84480896178894</c:v>
                </c:pt>
                <c:pt idx="3">
                  <c:v>67.23962642544182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4625936"/>
        <c:axId val="-2094615456"/>
      </c:lineChart>
      <c:catAx>
        <c:axId val="-20946259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94615456"/>
        <c:crossesAt val="-1.0"/>
        <c:auto val="1"/>
        <c:lblAlgn val="ctr"/>
        <c:lblOffset val="100"/>
        <c:noMultiLvlLbl val="0"/>
      </c:catAx>
      <c:valAx>
        <c:axId val="-2094615456"/>
        <c:scaling>
          <c:orientation val="minMax"/>
          <c:max val="77.0"/>
          <c:min val="65.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94625936"/>
        <c:crosses val="autoZero"/>
        <c:crossBetween val="between"/>
        <c:majorUnit val="2.0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115190784737221"/>
          <c:y val="0.0824614233124997"/>
          <c:w val="0.936645068394535"/>
          <c:h val="0.917538576687501"/>
        </c:manualLayout>
      </c:layout>
      <c:scatterChart>
        <c:scatterStyle val="lineMarker"/>
        <c:varyColors val="0"/>
        <c:ser>
          <c:idx val="1"/>
          <c:order val="1"/>
          <c:spPr>
            <a:ln w="28575">
              <a:noFill/>
            </a:ln>
          </c:spPr>
          <c:xVal>
            <c:numRef>
              <c:f>Sheet1!$P$19:$P$29</c:f>
            </c:numRef>
          </c:xVal>
          <c:yVal>
            <c:numRef>
              <c:f>Sheet1!$Q$19:$Q$29</c:f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xVal>
            <c:numRef>
              <c:f>[Newpowersplit.xlsx]Sheet1!$P$19:$P$30</c:f>
            </c:numRef>
          </c:xVal>
          <c:yVal>
            <c:numRef>
              <c:f>[Newpowersplit.xlsx]Sheet1!$Q$19:$Q$30</c:f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diamond"/>
            <c:size val="4"/>
            <c:spPr>
              <a:solidFill>
                <a:schemeClr val="bg1">
                  <a:alpha val="48000"/>
                </a:schemeClr>
              </a:solidFill>
              <a:ln>
                <a:noFill/>
              </a:ln>
            </c:spPr>
          </c:marker>
          <c:xVal>
            <c:numRef>
              <c:f>'[Newpowersplit-alltrials.xlsx]Sheet1'!$P$19:$P$29</c:f>
              <c:numCache>
                <c:formatCode>0.00</c:formatCode>
                <c:ptCount val="11"/>
                <c:pt idx="0">
                  <c:v>-0.176971910313572</c:v>
                </c:pt>
                <c:pt idx="1">
                  <c:v>-0.036529396927743</c:v>
                </c:pt>
                <c:pt idx="2">
                  <c:v>0.119185899431798</c:v>
                </c:pt>
                <c:pt idx="3">
                  <c:v>-0.0842645138918358</c:v>
                </c:pt>
                <c:pt idx="4">
                  <c:v>-0.0941441219290803</c:v>
                </c:pt>
                <c:pt idx="5">
                  <c:v>-0.0174714628113993</c:v>
                </c:pt>
                <c:pt idx="6">
                  <c:v>0.0673715103927925</c:v>
                </c:pt>
                <c:pt idx="7">
                  <c:v>-0.0255519834490687</c:v>
                </c:pt>
                <c:pt idx="8">
                  <c:v>-0.117015352704813</c:v>
                </c:pt>
                <c:pt idx="9">
                  <c:v>9.03542188419072E-5</c:v>
                </c:pt>
                <c:pt idx="10">
                  <c:v>-0.148273000923727</c:v>
                </c:pt>
              </c:numCache>
            </c:numRef>
          </c:xVal>
          <c:yVal>
            <c:numRef>
              <c:f>'[Newpowersplit-alltrials.xlsx]Sheet1'!$Q$19:$Q$29</c:f>
              <c:numCache>
                <c:formatCode>0.00</c:formatCode>
                <c:ptCount val="11"/>
                <c:pt idx="0">
                  <c:v>-0.0833609983085181</c:v>
                </c:pt>
                <c:pt idx="1">
                  <c:v>-0.0173132939943369</c:v>
                </c:pt>
                <c:pt idx="2">
                  <c:v>0.0538800442237204</c:v>
                </c:pt>
                <c:pt idx="3">
                  <c:v>0.0692337235994698</c:v>
                </c:pt>
                <c:pt idx="4">
                  <c:v>-0.0840918054433157</c:v>
                </c:pt>
                <c:pt idx="5">
                  <c:v>-0.0222194152996684</c:v>
                </c:pt>
                <c:pt idx="6">
                  <c:v>-0.026186094950913</c:v>
                </c:pt>
                <c:pt idx="7">
                  <c:v>-0.0327328473523253</c:v>
                </c:pt>
                <c:pt idx="8">
                  <c:v>0.0477090329083655</c:v>
                </c:pt>
                <c:pt idx="9">
                  <c:v>0.149032647775719</c:v>
                </c:pt>
                <c:pt idx="10">
                  <c:v>-0.00417621495890491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4587664"/>
        <c:axId val="-2076494272"/>
      </c:scatterChart>
      <c:valAx>
        <c:axId val="-2144587664"/>
        <c:scaling>
          <c:orientation val="minMax"/>
          <c:max val="0.25"/>
          <c:min val="-0.25"/>
        </c:scaling>
        <c:delete val="1"/>
        <c:axPos val="b"/>
        <c:numFmt formatCode="0.00" sourceLinked="1"/>
        <c:majorTickMark val="out"/>
        <c:minorTickMark val="none"/>
        <c:tickLblPos val="none"/>
        <c:crossAx val="-2076494272"/>
        <c:crosses val="autoZero"/>
        <c:crossBetween val="midCat"/>
        <c:majorUnit val="0.25"/>
        <c:minorUnit val="0.25"/>
      </c:valAx>
      <c:valAx>
        <c:axId val="-2076494272"/>
        <c:scaling>
          <c:orientation val="minMax"/>
          <c:max val="0.25"/>
          <c:min val="-0.25"/>
        </c:scaling>
        <c:delete val="1"/>
        <c:axPos val="l"/>
        <c:numFmt formatCode="0.00" sourceLinked="1"/>
        <c:majorTickMark val="out"/>
        <c:minorTickMark val="none"/>
        <c:tickLblPos val="none"/>
        <c:crossAx val="-2144587664"/>
        <c:crosses val="autoZero"/>
        <c:crossBetween val="midCat"/>
        <c:majorUnit val="0.25"/>
        <c:minorUnit val="0.25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115190784737221"/>
          <c:y val="0.0824614233124997"/>
          <c:w val="0.936645068394535"/>
          <c:h val="0.917538576687501"/>
        </c:manualLayout>
      </c:layout>
      <c:scatterChart>
        <c:scatterStyle val="lineMarker"/>
        <c:varyColors val="0"/>
        <c:ser>
          <c:idx val="1"/>
          <c:order val="1"/>
          <c:spPr>
            <a:ln w="28575">
              <a:noFill/>
            </a:ln>
          </c:spPr>
          <c:xVal>
            <c:numRef>
              <c:f>Sheet1!$P$19:$P$29</c:f>
            </c:numRef>
          </c:xVal>
          <c:yVal>
            <c:numRef>
              <c:f>Sheet1!$Q$19:$Q$29</c:f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xVal>
            <c:numRef>
              <c:f>[Newpowersplit.xlsx]Sheet1!$P$19:$P$30</c:f>
            </c:numRef>
          </c:xVal>
          <c:yVal>
            <c:numRef>
              <c:f>[Newpowersplit.xlsx]Sheet1!$Q$19:$Q$30</c:f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diamond"/>
            <c:size val="4"/>
            <c:spPr>
              <a:solidFill>
                <a:schemeClr val="bg1">
                  <a:alpha val="48000"/>
                </a:schemeClr>
              </a:solidFill>
              <a:ln>
                <a:noFill/>
              </a:ln>
            </c:spPr>
          </c:marker>
          <c:xVal>
            <c:numRef>
              <c:f>'[Newpowersplit-alltrials.xlsx]Sheet1'!$P$19:$P$29</c:f>
              <c:numCache>
                <c:formatCode>0.00</c:formatCode>
                <c:ptCount val="11"/>
                <c:pt idx="0">
                  <c:v>-0.176971910313572</c:v>
                </c:pt>
                <c:pt idx="1">
                  <c:v>-0.036529396927743</c:v>
                </c:pt>
                <c:pt idx="2">
                  <c:v>0.119185899431798</c:v>
                </c:pt>
                <c:pt idx="3">
                  <c:v>-0.0842645138918358</c:v>
                </c:pt>
                <c:pt idx="4">
                  <c:v>-0.0941441219290803</c:v>
                </c:pt>
                <c:pt idx="5">
                  <c:v>-0.0174714628113993</c:v>
                </c:pt>
                <c:pt idx="6">
                  <c:v>0.0673715103927925</c:v>
                </c:pt>
                <c:pt idx="7">
                  <c:v>-0.0255519834490687</c:v>
                </c:pt>
                <c:pt idx="8">
                  <c:v>-0.117015352704813</c:v>
                </c:pt>
                <c:pt idx="9">
                  <c:v>9.03542188419072E-5</c:v>
                </c:pt>
                <c:pt idx="10">
                  <c:v>-0.148273000923727</c:v>
                </c:pt>
              </c:numCache>
            </c:numRef>
          </c:xVal>
          <c:yVal>
            <c:numRef>
              <c:f>'[Newpowersplit-alltrials.xlsx]Sheet1'!$Q$19:$Q$29</c:f>
              <c:numCache>
                <c:formatCode>0.00</c:formatCode>
                <c:ptCount val="11"/>
                <c:pt idx="0">
                  <c:v>-0.0833609983085181</c:v>
                </c:pt>
                <c:pt idx="1">
                  <c:v>-0.0173132939943369</c:v>
                </c:pt>
                <c:pt idx="2">
                  <c:v>0.0538800442237204</c:v>
                </c:pt>
                <c:pt idx="3">
                  <c:v>0.0692337235994698</c:v>
                </c:pt>
                <c:pt idx="4">
                  <c:v>-0.0840918054433157</c:v>
                </c:pt>
                <c:pt idx="5">
                  <c:v>-0.0222194152996684</c:v>
                </c:pt>
                <c:pt idx="6">
                  <c:v>-0.026186094950913</c:v>
                </c:pt>
                <c:pt idx="7">
                  <c:v>-0.0327328473523252</c:v>
                </c:pt>
                <c:pt idx="8">
                  <c:v>0.0477090329083655</c:v>
                </c:pt>
                <c:pt idx="9">
                  <c:v>0.149032647775719</c:v>
                </c:pt>
                <c:pt idx="10">
                  <c:v>-0.00417621495890491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7290384"/>
        <c:axId val="2080478400"/>
      </c:scatterChart>
      <c:valAx>
        <c:axId val="-2147290384"/>
        <c:scaling>
          <c:orientation val="minMax"/>
          <c:max val="0.25"/>
          <c:min val="-0.25"/>
        </c:scaling>
        <c:delete val="1"/>
        <c:axPos val="b"/>
        <c:numFmt formatCode="0.00" sourceLinked="1"/>
        <c:majorTickMark val="out"/>
        <c:minorTickMark val="none"/>
        <c:tickLblPos val="none"/>
        <c:crossAx val="2080478400"/>
        <c:crosses val="autoZero"/>
        <c:crossBetween val="midCat"/>
        <c:majorUnit val="0.25"/>
        <c:minorUnit val="0.25"/>
      </c:valAx>
      <c:valAx>
        <c:axId val="2080478400"/>
        <c:scaling>
          <c:orientation val="minMax"/>
          <c:max val="0.25"/>
          <c:min val="-0.25"/>
        </c:scaling>
        <c:delete val="1"/>
        <c:axPos val="l"/>
        <c:numFmt formatCode="0.00" sourceLinked="1"/>
        <c:majorTickMark val="out"/>
        <c:minorTickMark val="none"/>
        <c:tickLblPos val="none"/>
        <c:crossAx val="-2147290384"/>
        <c:crosses val="autoZero"/>
        <c:crossBetween val="midCat"/>
        <c:majorUnit val="0.25"/>
        <c:minorUnit val="0.25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0.27605</cdr:x>
      <cdr:y>0.71315</cdr:y>
    </cdr:from>
    <cdr:to>
      <cdr:x>0.32276</cdr:x>
      <cdr:y>0.79767</cdr:y>
    </cdr:to>
    <cdr:sp macro="" textlink="">
      <cdr:nvSpPr>
        <cdr:cNvPr id="2" name="Rectangle 1"/>
        <cdr:cNvSpPr/>
      </cdr:nvSpPr>
      <cdr:spPr>
        <a:xfrm xmlns:a="http://schemas.openxmlformats.org/drawingml/2006/main" rot="18837434">
          <a:off x="1177192" y="2456522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0.67671</cdr:x>
      <cdr:y>0.19573</cdr:y>
    </cdr:from>
    <cdr:to>
      <cdr:x>0.72342</cdr:x>
      <cdr:y>0.28025</cdr:y>
    </cdr:to>
    <cdr:sp macro="" textlink="">
      <cdr:nvSpPr>
        <cdr:cNvPr id="5" name="Rectangle 4"/>
        <cdr:cNvSpPr/>
      </cdr:nvSpPr>
      <cdr:spPr>
        <a:xfrm xmlns:a="http://schemas.openxmlformats.org/drawingml/2006/main" rot="18837434">
          <a:off x="2944167" y="703384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0.67671</cdr:x>
      <cdr:y>0.72213</cdr:y>
    </cdr:from>
    <cdr:to>
      <cdr:x>0.72342</cdr:x>
      <cdr:y>0.80666</cdr:y>
    </cdr:to>
    <cdr:sp macro="" textlink="">
      <cdr:nvSpPr>
        <cdr:cNvPr id="7" name="Rectangle 6"/>
        <cdr:cNvSpPr/>
      </cdr:nvSpPr>
      <cdr:spPr>
        <a:xfrm xmlns:a="http://schemas.openxmlformats.org/drawingml/2006/main" rot="13519932">
          <a:off x="2944168" y="2486966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0.80089</cdr:x>
      <cdr:y>0.54123</cdr:y>
    </cdr:from>
    <cdr:to>
      <cdr:x>0.8476</cdr:x>
      <cdr:y>0.62575</cdr:y>
    </cdr:to>
    <cdr:sp macro="" textlink="">
      <cdr:nvSpPr>
        <cdr:cNvPr id="8" name="Rectangle 7"/>
        <cdr:cNvSpPr/>
      </cdr:nvSpPr>
      <cdr:spPr>
        <a:xfrm xmlns:a="http://schemas.openxmlformats.org/drawingml/2006/main" rot="16200000">
          <a:off x="3491802" y="1874017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0.27456</cdr:x>
      <cdr:y>0.20166</cdr:y>
    </cdr:from>
    <cdr:to>
      <cdr:x>0.32127</cdr:x>
      <cdr:y>0.28618</cdr:y>
    </cdr:to>
    <cdr:sp macro="" textlink="">
      <cdr:nvSpPr>
        <cdr:cNvPr id="6" name="Rectangle 5"/>
        <cdr:cNvSpPr/>
      </cdr:nvSpPr>
      <cdr:spPr>
        <a:xfrm xmlns:a="http://schemas.openxmlformats.org/drawingml/2006/main" rot="13519932">
          <a:off x="1170635" y="723480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0.25466</cdr:x>
      <cdr:y>0.48737</cdr:y>
    </cdr:from>
    <cdr:to>
      <cdr:x>0.50252</cdr:x>
      <cdr:y>0.50086</cdr:y>
    </cdr:to>
    <cdr:sp macro="" textlink="">
      <cdr:nvSpPr>
        <cdr:cNvPr id="10" name="Straight Arrow Connector 9"/>
        <cdr:cNvSpPr/>
      </cdr:nvSpPr>
      <cdr:spPr>
        <a:xfrm xmlns:a="http://schemas.openxmlformats.org/drawingml/2006/main" rot="16200000" flipV="1">
          <a:off x="1646742" y="1127632"/>
          <a:ext cx="45719" cy="1093098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204EE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0.27605</cdr:x>
      <cdr:y>0.71315</cdr:y>
    </cdr:from>
    <cdr:to>
      <cdr:x>0.32276</cdr:x>
      <cdr:y>0.79767</cdr:y>
    </cdr:to>
    <cdr:sp macro="" textlink="">
      <cdr:nvSpPr>
        <cdr:cNvPr id="2" name="Rectangle 1"/>
        <cdr:cNvSpPr/>
      </cdr:nvSpPr>
      <cdr:spPr>
        <a:xfrm xmlns:a="http://schemas.openxmlformats.org/drawingml/2006/main" rot="18837434">
          <a:off x="1177192" y="2456522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0.67671</cdr:x>
      <cdr:y>0.19573</cdr:y>
    </cdr:from>
    <cdr:to>
      <cdr:x>0.72342</cdr:x>
      <cdr:y>0.28025</cdr:y>
    </cdr:to>
    <cdr:sp macro="" textlink="">
      <cdr:nvSpPr>
        <cdr:cNvPr id="5" name="Rectangle 4"/>
        <cdr:cNvSpPr/>
      </cdr:nvSpPr>
      <cdr:spPr>
        <a:xfrm xmlns:a="http://schemas.openxmlformats.org/drawingml/2006/main" rot="18837434">
          <a:off x="2944167" y="703384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0.67671</cdr:x>
      <cdr:y>0.72213</cdr:y>
    </cdr:from>
    <cdr:to>
      <cdr:x>0.72342</cdr:x>
      <cdr:y>0.80666</cdr:y>
    </cdr:to>
    <cdr:sp macro="" textlink="">
      <cdr:nvSpPr>
        <cdr:cNvPr id="7" name="Rectangle 6"/>
        <cdr:cNvSpPr/>
      </cdr:nvSpPr>
      <cdr:spPr>
        <a:xfrm xmlns:a="http://schemas.openxmlformats.org/drawingml/2006/main" rot="13519932">
          <a:off x="2944168" y="2486966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0.80089</cdr:x>
      <cdr:y>0.54123</cdr:y>
    </cdr:from>
    <cdr:to>
      <cdr:x>0.8476</cdr:x>
      <cdr:y>0.62575</cdr:y>
    </cdr:to>
    <cdr:sp macro="" textlink="">
      <cdr:nvSpPr>
        <cdr:cNvPr id="8" name="Rectangle 7"/>
        <cdr:cNvSpPr/>
      </cdr:nvSpPr>
      <cdr:spPr>
        <a:xfrm xmlns:a="http://schemas.openxmlformats.org/drawingml/2006/main" rot="16200000">
          <a:off x="3491802" y="1874017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0.27456</cdr:x>
      <cdr:y>0.20166</cdr:y>
    </cdr:from>
    <cdr:to>
      <cdr:x>0.32127</cdr:x>
      <cdr:y>0.28618</cdr:y>
    </cdr:to>
    <cdr:sp macro="" textlink="">
      <cdr:nvSpPr>
        <cdr:cNvPr id="6" name="Rectangle 5"/>
        <cdr:cNvSpPr/>
      </cdr:nvSpPr>
      <cdr:spPr>
        <a:xfrm xmlns:a="http://schemas.openxmlformats.org/drawingml/2006/main" rot="13519932">
          <a:off x="1170635" y="723480"/>
          <a:ext cx="286378" cy="20599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C501-E07C-4E72-9CA6-4666CE80BB56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6F0A4-63AF-4DC2-9DE7-AA49AD8F81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10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8785D-E5B4-48A4-810C-1BEE377053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9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1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40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11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98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894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06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607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7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97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832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66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A4794-D2A0-4CC6-BFB8-58C22D66C132}" type="datetimeFigureOut">
              <a:rPr lang="en-CA" smtClean="0"/>
              <a:t>2017-11-24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A27AA-D012-4C13-9363-817B55DCD1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28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0024" y="96086"/>
            <a:ext cx="1153869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99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Raleway"/>
              </a:rPr>
              <a:t>ANALYSIS OF EEG DATA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tx1"/>
                </a:outerShdw>
              </a:effectLst>
              <a:latin typeface="Raleway"/>
            </a:endParaRPr>
          </a:p>
        </p:txBody>
      </p:sp>
      <p:pic>
        <p:nvPicPr>
          <p:cNvPr id="11" name="Picture 4" descr="http://www.ualberta.ca/AWTY/logos/U%20of%20A/UA2RN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18498" r="17212" b="18858"/>
          <a:stretch/>
        </p:blipFill>
        <p:spPr bwMode="auto">
          <a:xfrm>
            <a:off x="313240" y="5709008"/>
            <a:ext cx="1088021" cy="10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neuroscience.ualberta.ca/~/media/neuroscience/General%20use%20images/CfN_Logo_July_20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46" y="5803777"/>
            <a:ext cx="2352122" cy="8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4824131" y="4204719"/>
            <a:ext cx="7159925" cy="94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latin typeface="Raleway" pitchFamily="34" charset="0"/>
              </a:rPr>
              <a:t>Kyle E. </a:t>
            </a:r>
            <a:r>
              <a:rPr lang="en-US" sz="1600" b="1" dirty="0" smtClean="0">
                <a:latin typeface="Raleway" pitchFamily="34" charset="0"/>
              </a:rPr>
              <a:t>Mathewson</a:t>
            </a:r>
          </a:p>
          <a:p>
            <a:pPr algn="r"/>
            <a:r>
              <a:rPr lang="en-US" sz="1600" b="1" dirty="0" smtClean="0">
                <a:latin typeface="Raleway" pitchFamily="34" charset="0"/>
              </a:rPr>
              <a:t>Director, Attention, Perception, and Performance Lab</a:t>
            </a:r>
            <a:endParaRPr lang="en-US" sz="1600" b="1" dirty="0">
              <a:latin typeface="Raleway" pitchFamily="34" charset="0"/>
            </a:endParaRPr>
          </a:p>
          <a:p>
            <a:pPr algn="r"/>
            <a:r>
              <a:rPr lang="en-US" sz="1400" b="1" dirty="0">
                <a:latin typeface="Raleway" pitchFamily="34" charset="0"/>
              </a:rPr>
              <a:t>Assistant Professor, Department of </a:t>
            </a:r>
            <a:r>
              <a:rPr lang="en-US" sz="1400" b="1" dirty="0" smtClean="0">
                <a:latin typeface="Raleway" pitchFamily="34" charset="0"/>
              </a:rPr>
              <a:t>Psychology</a:t>
            </a:r>
          </a:p>
          <a:p>
            <a:pPr algn="r"/>
            <a:r>
              <a:rPr lang="en-US" sz="1400" b="1" dirty="0" smtClean="0">
                <a:latin typeface="Raleway" pitchFamily="34" charset="0"/>
              </a:rPr>
              <a:t>Affiliate, Neuroscience and Mental Health Institute</a:t>
            </a:r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1" y="4225825"/>
            <a:ext cx="4175571" cy="15329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658" y="5685826"/>
            <a:ext cx="1052090" cy="1028916"/>
          </a:xfrm>
          <a:prstGeom prst="rect">
            <a:avLst/>
          </a:prstGeom>
        </p:spPr>
      </p:pic>
      <p:pic>
        <p:nvPicPr>
          <p:cNvPr id="17" name="Picture 2" descr="http://i.min.us/im6GQ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993646"/>
            <a:ext cx="9144000" cy="29666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94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mbers.arstechnica.com/x/albino_eatpod/specific-eeg-states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5892" y="331079"/>
            <a:ext cx="6294003" cy="612616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548759" y="1087822"/>
            <a:ext cx="6589986" cy="1513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576275"/>
      </p:ext>
    </p:extLst>
  </p:cSld>
  <p:clrMapOvr>
    <a:masterClrMapping/>
  </p:clrMapOvr>
  <p:transition advTm="664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embers.arstechnica.com/x/albino_eatpod/specific-eeg-states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928" t="12155" r="18533" b="77309"/>
          <a:stretch>
            <a:fillRect/>
          </a:stretch>
        </p:blipFill>
        <p:spPr bwMode="auto">
          <a:xfrm>
            <a:off x="1775246" y="1241146"/>
            <a:ext cx="8366871" cy="1465730"/>
          </a:xfrm>
          <a:prstGeom prst="rect">
            <a:avLst/>
          </a:prstGeom>
          <a:noFill/>
        </p:spPr>
      </p:pic>
      <p:pic>
        <p:nvPicPr>
          <p:cNvPr id="5" name="Picture 2" descr="http://members.arstechnica.com/x/albino_eatpod/specific-eeg-states.gif"/>
          <p:cNvPicPr>
            <a:picLocks noChangeAspect="1" noChangeArrowheads="1"/>
          </p:cNvPicPr>
          <p:nvPr/>
        </p:nvPicPr>
        <p:blipFill>
          <a:blip r:embed="rId2" cstate="print"/>
          <a:srcRect l="20293" t="30740" r="18533" b="64358"/>
          <a:stretch>
            <a:fillRect/>
          </a:stretch>
        </p:blipFill>
        <p:spPr bwMode="auto">
          <a:xfrm>
            <a:off x="1695378" y="2901245"/>
            <a:ext cx="8510472" cy="663796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Alpha – 8-13 Hz</a:t>
            </a:r>
            <a:endParaRPr lang="en-US" dirty="0"/>
          </a:p>
        </p:txBody>
      </p:sp>
      <p:pic>
        <p:nvPicPr>
          <p:cNvPr id="396292" name="Picture 4" descr="http://www.epilepsiemuseum.de/raum3/berg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246" y="3941171"/>
            <a:ext cx="3190875" cy="2381250"/>
          </a:xfrm>
          <a:prstGeom prst="rect">
            <a:avLst/>
          </a:prstGeom>
          <a:noFill/>
        </p:spPr>
      </p:pic>
      <p:pic>
        <p:nvPicPr>
          <p:cNvPr id="396294" name="Picture 6" descr="http://www.csulb.edu/~cwallis/482/eeg/berger_eeg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57416" y="3802949"/>
            <a:ext cx="2014590" cy="2679405"/>
          </a:xfrm>
          <a:prstGeom prst="rect">
            <a:avLst/>
          </a:prstGeom>
          <a:noFill/>
        </p:spPr>
      </p:pic>
      <p:pic>
        <p:nvPicPr>
          <p:cNvPr id="396296" name="Picture 8" descr="http://www.csulb.edu/~cwallis/482/eeg/berger_patien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2237" y="3711775"/>
            <a:ext cx="1885135" cy="2770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68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87" y="1417639"/>
            <a:ext cx="3738750" cy="51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9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50" y="-1295474"/>
            <a:ext cx="8888099" cy="593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50" y="4588164"/>
            <a:ext cx="3811350" cy="165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75" y="4613362"/>
            <a:ext cx="3923722" cy="160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6736" y="274638"/>
            <a:ext cx="8229600" cy="1143000"/>
          </a:xfrm>
        </p:spPr>
        <p:txBody>
          <a:bodyPr/>
          <a:lstStyle/>
          <a:p>
            <a:r>
              <a:rPr lang="en-US" dirty="0" smtClean="0"/>
              <a:t>Frequency Analysis</a:t>
            </a:r>
            <a:endParaRPr lang="en-US" dirty="0"/>
          </a:p>
        </p:txBody>
      </p:sp>
      <p:pic>
        <p:nvPicPr>
          <p:cNvPr id="6" name="Picture 2" descr="http://erplab.uwaterloo.ca/ERP%20Averag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8601" y="2211781"/>
            <a:ext cx="5674474" cy="3278033"/>
          </a:xfrm>
          <a:prstGeom prst="rect">
            <a:avLst/>
          </a:prstGeom>
          <a:noFill/>
        </p:spPr>
      </p:pic>
      <p:pic>
        <p:nvPicPr>
          <p:cNvPr id="4" name="Picture 2" descr="http://erplab.uwaterloo.ca/ERP%20Averaging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9777" y="2211781"/>
            <a:ext cx="5674474" cy="3278033"/>
          </a:xfrm>
          <a:prstGeom prst="rect">
            <a:avLst/>
          </a:prstGeom>
          <a:noFill/>
        </p:spPr>
      </p:pic>
      <p:pic>
        <p:nvPicPr>
          <p:cNvPr id="408578" name="Picture 2" descr="http://www.feb.se/EMFguru/EMF/genotoxic/Image55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9333" y="2184479"/>
            <a:ext cx="1477788" cy="1208716"/>
          </a:xfrm>
          <a:prstGeom prst="rect">
            <a:avLst/>
          </a:prstGeom>
          <a:noFill/>
        </p:spPr>
      </p:pic>
      <p:pic>
        <p:nvPicPr>
          <p:cNvPr id="7" name="Picture 2" descr="http://www.feb.se/EMFguru/EMF/genotoxic/Image55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9333" y="3399596"/>
            <a:ext cx="1477788" cy="1019456"/>
          </a:xfrm>
          <a:prstGeom prst="rect">
            <a:avLst/>
          </a:prstGeom>
          <a:noFill/>
        </p:spPr>
      </p:pic>
      <p:pic>
        <p:nvPicPr>
          <p:cNvPr id="8" name="Picture 2" descr="http://www.feb.se/EMFguru/EMF/genotoxic/Image55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9333" y="4627435"/>
            <a:ext cx="1477788" cy="85020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622853" y="1786971"/>
            <a:ext cx="828684" cy="4450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622854" y="2689452"/>
            <a:ext cx="1255595" cy="5208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22854" y="4777564"/>
            <a:ext cx="1255595" cy="5208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622854" y="3740330"/>
            <a:ext cx="125559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feb.se/EMFguru/EMF/genotoxic/Image55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0387" y="3016505"/>
            <a:ext cx="3023891" cy="2473309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8550386" y="1786971"/>
            <a:ext cx="2643865" cy="1229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50386" y="2504785"/>
            <a:ext cx="283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Frequency Spectra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625362" y="1786971"/>
            <a:ext cx="4380931" cy="4450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8944662" y="2218181"/>
            <a:ext cx="933855" cy="942540"/>
            <a:chOff x="6138469" y="2647171"/>
            <a:chExt cx="2022892" cy="2022892"/>
          </a:xfrm>
        </p:grpSpPr>
        <p:sp>
          <p:nvSpPr>
            <p:cNvPr id="29" name="Oval 28"/>
            <p:cNvSpPr/>
            <p:nvPr/>
          </p:nvSpPr>
          <p:spPr>
            <a:xfrm>
              <a:off x="6138470" y="2647172"/>
              <a:ext cx="2022891" cy="20228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0"/>
              <a:endCxn id="29" idx="4"/>
            </p:cNvCxnSpPr>
            <p:nvPr/>
          </p:nvCxnSpPr>
          <p:spPr>
            <a:xfrm rot="16200000" flipH="1">
              <a:off x="6138470" y="3658617"/>
              <a:ext cx="2022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2"/>
              <a:endCxn id="29" idx="6"/>
            </p:cNvCxnSpPr>
            <p:nvPr/>
          </p:nvCxnSpPr>
          <p:spPr>
            <a:xfrm rot="10800000" flipH="1">
              <a:off x="6138469" y="3658618"/>
              <a:ext cx="2022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6987524" y="3003396"/>
              <a:ext cx="817614" cy="4928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3"/>
          <p:cNvGrpSpPr/>
          <p:nvPr/>
        </p:nvGrpSpPr>
        <p:grpSpPr>
          <a:xfrm>
            <a:off x="8944661" y="3399596"/>
            <a:ext cx="933855" cy="942540"/>
            <a:chOff x="6138469" y="2647171"/>
            <a:chExt cx="2022892" cy="2022892"/>
          </a:xfrm>
        </p:grpSpPr>
        <p:sp>
          <p:nvSpPr>
            <p:cNvPr id="35" name="Oval 34"/>
            <p:cNvSpPr/>
            <p:nvPr/>
          </p:nvSpPr>
          <p:spPr>
            <a:xfrm>
              <a:off x="6138470" y="2647172"/>
              <a:ext cx="2022891" cy="20228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5" idx="0"/>
              <a:endCxn id="35" idx="4"/>
            </p:cNvCxnSpPr>
            <p:nvPr/>
          </p:nvCxnSpPr>
          <p:spPr>
            <a:xfrm rot="16200000" flipH="1">
              <a:off x="6138470" y="3658617"/>
              <a:ext cx="2022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5" idx="2"/>
              <a:endCxn id="35" idx="6"/>
            </p:cNvCxnSpPr>
            <p:nvPr/>
          </p:nvCxnSpPr>
          <p:spPr>
            <a:xfrm rot="10800000" flipH="1">
              <a:off x="6138469" y="3658618"/>
              <a:ext cx="2022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V="1">
              <a:off x="6563964" y="3658617"/>
              <a:ext cx="585956" cy="5692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38"/>
          <p:cNvGrpSpPr/>
          <p:nvPr/>
        </p:nvGrpSpPr>
        <p:grpSpPr>
          <a:xfrm>
            <a:off x="8944660" y="4635141"/>
            <a:ext cx="933855" cy="942540"/>
            <a:chOff x="6138469" y="2647171"/>
            <a:chExt cx="2022892" cy="2022892"/>
          </a:xfrm>
        </p:grpSpPr>
        <p:sp>
          <p:nvSpPr>
            <p:cNvPr id="40" name="Oval 39"/>
            <p:cNvSpPr/>
            <p:nvPr/>
          </p:nvSpPr>
          <p:spPr>
            <a:xfrm>
              <a:off x="6138470" y="2647172"/>
              <a:ext cx="2022891" cy="20228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40" idx="0"/>
              <a:endCxn id="40" idx="4"/>
            </p:cNvCxnSpPr>
            <p:nvPr/>
          </p:nvCxnSpPr>
          <p:spPr>
            <a:xfrm rot="16200000" flipH="1">
              <a:off x="6138470" y="3658617"/>
              <a:ext cx="2022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2"/>
              <a:endCxn id="40" idx="6"/>
            </p:cNvCxnSpPr>
            <p:nvPr/>
          </p:nvCxnSpPr>
          <p:spPr>
            <a:xfrm rot="10800000" flipH="1">
              <a:off x="6138469" y="3658618"/>
              <a:ext cx="20228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149918" y="3658619"/>
              <a:ext cx="492839" cy="412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8642990" y="1754704"/>
            <a:ext cx="247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&amp; Phase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8448" y="1754704"/>
            <a:ext cx="247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Spectra</a:t>
            </a: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4785258" y="3924037"/>
            <a:ext cx="326918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90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20083" y="6488668"/>
            <a:ext cx="369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Thut</a:t>
            </a:r>
            <a:r>
              <a:rPr lang="en-US" dirty="0"/>
              <a:t> and </a:t>
            </a:r>
            <a:r>
              <a:rPr lang="en-US" dirty="0" err="1"/>
              <a:t>Miniussi</a:t>
            </a:r>
            <a:r>
              <a:rPr lang="en-US" dirty="0"/>
              <a:t>, TICS, 2009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1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9301" y="595424"/>
            <a:ext cx="8512514" cy="5710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33723"/>
      </p:ext>
    </p:extLst>
  </p:cSld>
  <p:clrMapOvr>
    <a:masterClrMapping/>
  </p:clrMapOvr>
  <p:transition advTm="15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1200" y="610435"/>
            <a:ext cx="8229596" cy="5790372"/>
            <a:chOff x="-1" y="560172"/>
            <a:chExt cx="13714415" cy="10349345"/>
          </a:xfrm>
        </p:grpSpPr>
        <p:sp>
          <p:nvSpPr>
            <p:cNvPr id="10" name="Oval 9"/>
            <p:cNvSpPr/>
            <p:nvPr/>
          </p:nvSpPr>
          <p:spPr>
            <a:xfrm>
              <a:off x="5440477" y="5437282"/>
              <a:ext cx="357085" cy="371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212" tIns="14106" rIns="28212" bIns="14106" anchor="ctr"/>
            <a:lstStyle/>
            <a:p>
              <a:pPr algn="ctr" defTabSz="1044976">
                <a:defRPr/>
              </a:pPr>
              <a:endParaRPr lang="en-US" sz="1200" dirty="0"/>
            </a:p>
          </p:txBody>
        </p:sp>
        <p:sp>
          <p:nvSpPr>
            <p:cNvPr id="11" name="Donut 10"/>
            <p:cNvSpPr/>
            <p:nvPr/>
          </p:nvSpPr>
          <p:spPr>
            <a:xfrm rot="5400000">
              <a:off x="9787936" y="5305182"/>
              <a:ext cx="809950" cy="760622"/>
            </a:xfrm>
            <a:prstGeom prst="donut">
              <a:avLst>
                <a:gd name="adj" fmla="val 2654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212" tIns="14106" rIns="28212" bIns="14106" anchor="ctr"/>
            <a:lstStyle/>
            <a:p>
              <a:pPr algn="ctr" defTabSz="1044976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94370" y="4775389"/>
              <a:ext cx="1811557" cy="1689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307454" y="4804419"/>
              <a:ext cx="1811557" cy="1689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956174" y="5666623"/>
              <a:ext cx="275799" cy="29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7005266" y="4801517"/>
              <a:ext cx="1811557" cy="1689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600931" y="4798613"/>
              <a:ext cx="1811557" cy="1689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1216" y="4755068"/>
              <a:ext cx="1811557" cy="1686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1929" y="4728940"/>
              <a:ext cx="1811557" cy="16895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055421" y="5643399"/>
              <a:ext cx="2787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354704" y="5684042"/>
              <a:ext cx="2787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653988" y="5663720"/>
              <a:ext cx="2787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11275780" y="5686944"/>
              <a:ext cx="275797" cy="29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7"/>
            <p:cNvSpPr txBox="1">
              <a:spLocks noChangeArrowheads="1"/>
            </p:cNvSpPr>
            <p:nvPr/>
          </p:nvSpPr>
          <p:spPr bwMode="auto">
            <a:xfrm>
              <a:off x="769581" y="5332545"/>
              <a:ext cx="540912" cy="598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1058" tIns="70529" rIns="141058" bIns="70529"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+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1" y="7745201"/>
              <a:ext cx="13714415" cy="9434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667982" y="7739395"/>
              <a:ext cx="3585374" cy="946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60770" y="7745201"/>
              <a:ext cx="386118" cy="9405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64623" y="7742297"/>
              <a:ext cx="6383996" cy="9463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16200000" flipH="1">
              <a:off x="12448676" y="8140015"/>
              <a:ext cx="1773758" cy="2032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-1" y="7745201"/>
              <a:ext cx="708367" cy="94929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16200000" flipH="1">
              <a:off x="-140773" y="8205332"/>
              <a:ext cx="1770856" cy="203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3383457" y="7742297"/>
              <a:ext cx="330957" cy="9463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cxnSp>
          <p:nvCxnSpPr>
            <p:cNvPr id="32" name="Straight Arrow Connector 31"/>
            <p:cNvCxnSpPr>
              <a:stCxn id="18" idx="2"/>
            </p:cNvCxnSpPr>
            <p:nvPr/>
          </p:nvCxnSpPr>
          <p:spPr>
            <a:xfrm rot="16200000" flipH="1">
              <a:off x="670646" y="6865572"/>
              <a:ext cx="1323787" cy="42966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7" idx="2"/>
              <a:endCxn id="25" idx="0"/>
            </p:cNvCxnSpPr>
            <p:nvPr/>
          </p:nvCxnSpPr>
          <p:spPr>
            <a:xfrm rot="16200000" flipH="1">
              <a:off x="3245726" y="6523003"/>
              <a:ext cx="1297661" cy="113512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2" idx="2"/>
            </p:cNvCxnSpPr>
            <p:nvPr/>
          </p:nvCxnSpPr>
          <p:spPr>
            <a:xfrm rot="16200000" flipH="1">
              <a:off x="5311306" y="6753801"/>
              <a:ext cx="1297661" cy="71997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2"/>
            </p:cNvCxnSpPr>
            <p:nvPr/>
          </p:nvCxnSpPr>
          <p:spPr>
            <a:xfrm rot="5400000">
              <a:off x="7892196" y="5418357"/>
              <a:ext cx="1245406" cy="33966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6" idx="2"/>
              <a:endCxn id="27" idx="0"/>
            </p:cNvCxnSpPr>
            <p:nvPr/>
          </p:nvCxnSpPr>
          <p:spPr>
            <a:xfrm rot="5400000">
              <a:off x="10703883" y="5939470"/>
              <a:ext cx="1254114" cy="23515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5" idx="2"/>
              <a:endCxn id="26" idx="0"/>
            </p:cNvCxnSpPr>
            <p:nvPr/>
          </p:nvCxnSpPr>
          <p:spPr>
            <a:xfrm rot="5400000">
              <a:off x="6604654" y="6438811"/>
              <a:ext cx="1254114" cy="13586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270456" y="3741025"/>
              <a:ext cx="1680693" cy="935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1058" tIns="70529" rIns="141058" bIns="70529">
              <a:spAutoFit/>
            </a:bodyPr>
            <a:lstStyle/>
            <a:p>
              <a:pPr algn="ctr"/>
              <a:r>
                <a:rPr lang="en-US" sz="1200">
                  <a:latin typeface="Calibri" pitchFamily="34" charset="0"/>
                </a:rPr>
                <a:t>Fixation</a:t>
              </a:r>
            </a:p>
            <a:p>
              <a:pPr algn="ctr"/>
              <a:r>
                <a:rPr lang="en-US" sz="1200">
                  <a:latin typeface="Calibri" pitchFamily="34" charset="0"/>
                </a:rPr>
                <a:t>247 ms</a:t>
              </a:r>
            </a:p>
          </p:txBody>
        </p:sp>
        <p:sp>
          <p:nvSpPr>
            <p:cNvPr id="39" name="TextBox 33"/>
            <p:cNvSpPr txBox="1">
              <a:spLocks noChangeArrowheads="1"/>
            </p:cNvSpPr>
            <p:nvPr/>
          </p:nvSpPr>
          <p:spPr bwMode="auto">
            <a:xfrm>
              <a:off x="2450227" y="3737591"/>
              <a:ext cx="1680693" cy="935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1058" tIns="70529" rIns="141058" bIns="70529">
              <a:spAutoFit/>
            </a:bodyPr>
            <a:lstStyle/>
            <a:p>
              <a:pPr algn="ctr"/>
              <a:r>
                <a:rPr lang="en-US" sz="1200">
                  <a:latin typeface="Calibri" pitchFamily="34" charset="0"/>
                </a:rPr>
                <a:t>Blank</a:t>
              </a:r>
            </a:p>
            <a:p>
              <a:pPr algn="ctr"/>
              <a:r>
                <a:rPr lang="en-US" sz="1200">
                  <a:latin typeface="Calibri" pitchFamily="34" charset="0"/>
                </a:rPr>
                <a:t>400 ms</a:t>
              </a:r>
            </a:p>
          </p:txBody>
        </p:sp>
        <p:sp>
          <p:nvSpPr>
            <p:cNvPr id="40" name="TextBox 34"/>
            <p:cNvSpPr txBox="1">
              <a:spLocks noChangeArrowheads="1"/>
            </p:cNvSpPr>
            <p:nvPr/>
          </p:nvSpPr>
          <p:spPr bwMode="auto">
            <a:xfrm>
              <a:off x="4745904" y="3734153"/>
              <a:ext cx="1680693" cy="935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1058" tIns="70529" rIns="141058" bIns="70529">
              <a:spAutoFit/>
            </a:bodyPr>
            <a:lstStyle/>
            <a:p>
              <a:pPr algn="ctr"/>
              <a:r>
                <a:rPr lang="en-US" sz="1200">
                  <a:latin typeface="Calibri" pitchFamily="34" charset="0"/>
                </a:rPr>
                <a:t>Target</a:t>
              </a:r>
            </a:p>
            <a:p>
              <a:pPr algn="ctr"/>
              <a:r>
                <a:rPr lang="en-US" sz="1200">
                  <a:latin typeface="Calibri" pitchFamily="34" charset="0"/>
                </a:rPr>
                <a:t>11.7 ms</a:t>
              </a:r>
            </a:p>
          </p:txBody>
        </p:sp>
        <p:sp>
          <p:nvSpPr>
            <p:cNvPr id="41" name="TextBox 35"/>
            <p:cNvSpPr txBox="1">
              <a:spLocks noChangeArrowheads="1"/>
            </p:cNvSpPr>
            <p:nvPr/>
          </p:nvSpPr>
          <p:spPr bwMode="auto">
            <a:xfrm>
              <a:off x="7060901" y="3730717"/>
              <a:ext cx="1680693" cy="935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1058" tIns="70529" rIns="141058" bIns="70529">
              <a:spAutoFit/>
            </a:bodyPr>
            <a:lstStyle/>
            <a:p>
              <a:pPr algn="ctr"/>
              <a:r>
                <a:rPr lang="en-US" sz="1200">
                  <a:latin typeface="Calibri" pitchFamily="34" charset="0"/>
                </a:rPr>
                <a:t>ISI</a:t>
              </a:r>
            </a:p>
            <a:p>
              <a:pPr algn="ctr"/>
              <a:r>
                <a:rPr lang="en-US" sz="1200">
                  <a:latin typeface="Calibri" pitchFamily="34" charset="0"/>
                </a:rPr>
                <a:t>46.8 ms</a:t>
              </a:r>
            </a:p>
          </p:txBody>
        </p:sp>
        <p:sp>
          <p:nvSpPr>
            <p:cNvPr id="42" name="TextBox 36"/>
            <p:cNvSpPr txBox="1">
              <a:spLocks noChangeArrowheads="1"/>
            </p:cNvSpPr>
            <p:nvPr/>
          </p:nvSpPr>
          <p:spPr bwMode="auto">
            <a:xfrm>
              <a:off x="9414538" y="3727279"/>
              <a:ext cx="1680693" cy="935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1058" tIns="70529" rIns="141058" bIns="70529">
              <a:spAutoFit/>
            </a:bodyPr>
            <a:lstStyle/>
            <a:p>
              <a:pPr algn="ctr"/>
              <a:r>
                <a:rPr lang="en-US" sz="1200">
                  <a:latin typeface="Calibri" pitchFamily="34" charset="0"/>
                </a:rPr>
                <a:t>Mask</a:t>
              </a:r>
            </a:p>
            <a:p>
              <a:pPr algn="ctr"/>
              <a:r>
                <a:rPr lang="en-US" sz="1200">
                  <a:latin typeface="Calibri" pitchFamily="34" charset="0"/>
                </a:rPr>
                <a:t>23.4 ms</a:t>
              </a:r>
            </a:p>
          </p:txBody>
        </p:sp>
        <p:sp>
          <p:nvSpPr>
            <p:cNvPr id="43" name="TextBox 37"/>
            <p:cNvSpPr txBox="1">
              <a:spLocks noChangeArrowheads="1"/>
            </p:cNvSpPr>
            <p:nvPr/>
          </p:nvSpPr>
          <p:spPr bwMode="auto">
            <a:xfrm>
              <a:off x="11690898" y="3723841"/>
              <a:ext cx="1680693" cy="935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1058" tIns="70529" rIns="141058" bIns="70529">
              <a:spAutoFit/>
            </a:bodyPr>
            <a:lstStyle/>
            <a:p>
              <a:pPr algn="ctr"/>
              <a:r>
                <a:rPr lang="en-US" sz="1200">
                  <a:latin typeface="Calibri" pitchFamily="34" charset="0"/>
                </a:rPr>
                <a:t>Response</a:t>
              </a:r>
            </a:p>
            <a:p>
              <a:pPr algn="ctr"/>
              <a:r>
                <a:rPr lang="en-US" sz="1200">
                  <a:latin typeface="Calibri" pitchFamily="34" charset="0"/>
                </a:rPr>
                <a:t>~1520 ms</a:t>
              </a:r>
            </a:p>
          </p:txBody>
        </p:sp>
        <p:sp>
          <p:nvSpPr>
            <p:cNvPr id="44" name="Right Brace 43"/>
            <p:cNvSpPr/>
            <p:nvPr/>
          </p:nvSpPr>
          <p:spPr>
            <a:xfrm rot="5400000">
              <a:off x="6687384" y="3258345"/>
              <a:ext cx="638669" cy="12614126"/>
            </a:xfrm>
            <a:prstGeom prst="rightBrace">
              <a:avLst>
                <a:gd name="adj1" fmla="val 59058"/>
                <a:gd name="adj2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41058" tIns="70529" rIns="141058" bIns="70529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45" name="TextBox 39"/>
            <p:cNvSpPr txBox="1">
              <a:spLocks noChangeArrowheads="1"/>
            </p:cNvSpPr>
            <p:nvPr/>
          </p:nvSpPr>
          <p:spPr bwMode="auto">
            <a:xfrm>
              <a:off x="6159320" y="9973638"/>
              <a:ext cx="1680693" cy="935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1058" tIns="70529" rIns="141058" bIns="70529">
              <a:spAutoFit/>
            </a:bodyPr>
            <a:lstStyle/>
            <a:p>
              <a:pPr algn="ctr"/>
              <a:r>
                <a:rPr lang="en-US" sz="1200">
                  <a:latin typeface="Calibri" pitchFamily="34" charset="0"/>
                </a:rPr>
                <a:t>Trial</a:t>
              </a:r>
            </a:p>
            <a:p>
              <a:pPr algn="ctr"/>
              <a:r>
                <a:rPr lang="en-US" sz="1200">
                  <a:latin typeface="Calibri" pitchFamily="34" charset="0"/>
                </a:rPr>
                <a:t>2220 ms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6259161" y="1622685"/>
              <a:ext cx="609659" cy="63576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212" tIns="14106" rIns="28212" bIns="14106" anchor="ctr"/>
            <a:lstStyle/>
            <a:p>
              <a:pPr algn="ctr" defTabSz="1044976">
                <a:defRPr/>
              </a:pPr>
              <a:endParaRPr lang="en-US" sz="1200" dirty="0"/>
            </a:p>
          </p:txBody>
        </p:sp>
        <p:sp>
          <p:nvSpPr>
            <p:cNvPr id="47" name="Donut 46"/>
            <p:cNvSpPr/>
            <p:nvPr/>
          </p:nvSpPr>
          <p:spPr>
            <a:xfrm rot="5400000">
              <a:off x="8001065" y="1277203"/>
              <a:ext cx="1378944" cy="1297701"/>
            </a:xfrm>
            <a:prstGeom prst="donut">
              <a:avLst>
                <a:gd name="adj" fmla="val 2654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212" tIns="14106" rIns="28212" bIns="14106" anchor="ctr"/>
            <a:lstStyle/>
            <a:p>
              <a:pPr algn="ctr" defTabSz="1044976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8" name="Left Brace 47"/>
            <p:cNvSpPr/>
            <p:nvPr/>
          </p:nvSpPr>
          <p:spPr>
            <a:xfrm rot="16200000">
              <a:off x="6430452" y="2145224"/>
              <a:ext cx="267080" cy="563208"/>
            </a:xfrm>
            <a:prstGeom prst="leftBrac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49" name="TextBox 43"/>
            <p:cNvSpPr txBox="1">
              <a:spLocks noChangeArrowheads="1"/>
            </p:cNvSpPr>
            <p:nvPr/>
          </p:nvSpPr>
          <p:spPr bwMode="auto">
            <a:xfrm>
              <a:off x="6302871" y="2615011"/>
              <a:ext cx="715066" cy="506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1</a:t>
              </a:r>
              <a:r>
                <a:rPr lang="en-US" sz="1200" baseline="56000">
                  <a:latin typeface="Calibri" pitchFamily="34" charset="0"/>
                </a:rPr>
                <a:t>o</a:t>
              </a:r>
            </a:p>
          </p:txBody>
        </p:sp>
        <p:sp>
          <p:nvSpPr>
            <p:cNvPr id="50" name="Left Brace 49"/>
            <p:cNvSpPr/>
            <p:nvPr/>
          </p:nvSpPr>
          <p:spPr>
            <a:xfrm rot="16200000">
              <a:off x="8568610" y="2143774"/>
              <a:ext cx="267080" cy="566111"/>
            </a:xfrm>
            <a:prstGeom prst="leftBrac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51" name="TextBox 45"/>
            <p:cNvSpPr txBox="1">
              <a:spLocks noChangeArrowheads="1"/>
            </p:cNvSpPr>
            <p:nvPr/>
          </p:nvSpPr>
          <p:spPr bwMode="auto">
            <a:xfrm>
              <a:off x="8478760" y="2637565"/>
              <a:ext cx="715066" cy="506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1</a:t>
              </a:r>
              <a:r>
                <a:rPr lang="en-US" sz="1200" baseline="56000">
                  <a:latin typeface="Calibri" pitchFamily="34" charset="0"/>
                </a:rPr>
                <a:t>o</a:t>
              </a:r>
            </a:p>
          </p:txBody>
        </p:sp>
        <p:sp>
          <p:nvSpPr>
            <p:cNvPr id="52" name="Left Brace 51"/>
            <p:cNvSpPr/>
            <p:nvPr/>
          </p:nvSpPr>
          <p:spPr>
            <a:xfrm rot="5400000">
              <a:off x="8586029" y="503543"/>
              <a:ext cx="267080" cy="1268671"/>
            </a:xfrm>
            <a:prstGeom prst="leftBrac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53" name="TextBox 47"/>
            <p:cNvSpPr txBox="1">
              <a:spLocks noChangeArrowheads="1"/>
            </p:cNvSpPr>
            <p:nvPr/>
          </p:nvSpPr>
          <p:spPr bwMode="auto">
            <a:xfrm>
              <a:off x="8494525" y="560172"/>
              <a:ext cx="715066" cy="506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2</a:t>
              </a:r>
              <a:r>
                <a:rPr lang="en-US" sz="1200" baseline="56000">
                  <a:latin typeface="Calibri" pitchFamily="34" charset="0"/>
                </a:rPr>
                <a:t>o</a:t>
              </a:r>
            </a:p>
          </p:txBody>
        </p:sp>
        <p:sp>
          <p:nvSpPr>
            <p:cNvPr id="54" name="TextBox 48"/>
            <p:cNvSpPr txBox="1">
              <a:spLocks noChangeArrowheads="1"/>
            </p:cNvSpPr>
            <p:nvPr/>
          </p:nvSpPr>
          <p:spPr bwMode="auto">
            <a:xfrm>
              <a:off x="4202485" y="1659142"/>
              <a:ext cx="1178490" cy="598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41058" tIns="70529" rIns="141058" bIns="70529"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+</a:t>
              </a:r>
            </a:p>
          </p:txBody>
        </p:sp>
        <p:sp>
          <p:nvSpPr>
            <p:cNvPr id="55" name="Left Brace 54"/>
            <p:cNvSpPr/>
            <p:nvPr/>
          </p:nvSpPr>
          <p:spPr>
            <a:xfrm rot="16200000">
              <a:off x="4385191" y="2230867"/>
              <a:ext cx="211923" cy="342570"/>
            </a:xfrm>
            <a:prstGeom prst="leftBrac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anchor="ctr"/>
            <a:lstStyle/>
            <a:p>
              <a:pPr algn="ctr" defTabSz="1044976">
                <a:defRPr/>
              </a:pPr>
              <a:endParaRPr lang="en-US" sz="1200"/>
            </a:p>
          </p:txBody>
        </p:sp>
        <p:sp>
          <p:nvSpPr>
            <p:cNvPr id="56" name="TextBox 50"/>
            <p:cNvSpPr txBox="1">
              <a:spLocks noChangeArrowheads="1"/>
            </p:cNvSpPr>
            <p:nvPr/>
          </p:nvSpPr>
          <p:spPr bwMode="auto">
            <a:xfrm>
              <a:off x="4219185" y="2569032"/>
              <a:ext cx="715066" cy="506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r>
                <a:rPr lang="en-US" sz="1200">
                  <a:latin typeface="Calibri" pitchFamily="34" charset="0"/>
                </a:rPr>
                <a:t>.5</a:t>
              </a:r>
              <a:r>
                <a:rPr lang="en-US" sz="1200" baseline="56000">
                  <a:latin typeface="Calibri" pitchFamily="34" charset="0"/>
                </a:rPr>
                <a:t>o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3581401" y="4640145"/>
            <a:ext cx="2095005" cy="516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105400" y="6550224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Mathewson, </a:t>
            </a:r>
            <a:r>
              <a:rPr lang="en-US" sz="1400" dirty="0" err="1"/>
              <a:t>Gratton</a:t>
            </a:r>
            <a:r>
              <a:rPr lang="en-US" sz="1400" dirty="0"/>
              <a:t>, </a:t>
            </a:r>
            <a:r>
              <a:rPr lang="en-US" sz="1400" dirty="0" err="1"/>
              <a:t>Fabiani</a:t>
            </a:r>
            <a:r>
              <a:rPr lang="en-US" sz="1400" dirty="0"/>
              <a:t>, Beck, and Ro, </a:t>
            </a:r>
            <a:r>
              <a:rPr lang="en-US" sz="1400" i="1" dirty="0"/>
              <a:t>Journal of Neuroscience, 2009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152665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6049428" y="3383787"/>
            <a:ext cx="90778" cy="91014"/>
            <a:chOff x="11247120" y="8389143"/>
            <a:chExt cx="365760" cy="366713"/>
          </a:xfrm>
        </p:grpSpPr>
        <p:cxnSp>
          <p:nvCxnSpPr>
            <p:cNvPr id="7" name="Straight Connector 6"/>
            <p:cNvCxnSpPr/>
            <p:nvPr/>
          </p:nvCxnSpPr>
          <p:spPr>
            <a:xfrm rot="5400000">
              <a:off x="11246644" y="8572103"/>
              <a:ext cx="366713" cy="7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430000" y="8389620"/>
              <a:ext cx="0" cy="3657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71749" y="6168980"/>
            <a:ext cx="1651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247 ms Fixation</a:t>
            </a:r>
          </a:p>
        </p:txBody>
      </p:sp>
    </p:spTree>
    <p:extLst>
      <p:ext uri="{BB962C8B-B14F-4D97-AF65-F5344CB8AC3E}">
        <p14:creationId xmlns:p14="http://schemas.microsoft.com/office/powerpoint/2010/main" val="253958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1902" y="6168980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 ms Blank</a:t>
            </a:r>
          </a:p>
        </p:txBody>
      </p:sp>
    </p:spTree>
    <p:extLst>
      <p:ext uri="{BB962C8B-B14F-4D97-AF65-F5344CB8AC3E}">
        <p14:creationId xmlns:p14="http://schemas.microsoft.com/office/powerpoint/2010/main" val="10587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014736" y="3350395"/>
            <a:ext cx="160162" cy="1601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3419" y="6168980"/>
            <a:ext cx="137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ms Target</a:t>
            </a:r>
          </a:p>
        </p:txBody>
      </p:sp>
    </p:spTree>
    <p:extLst>
      <p:ext uri="{BB962C8B-B14F-4D97-AF65-F5344CB8AC3E}">
        <p14:creationId xmlns:p14="http://schemas.microsoft.com/office/powerpoint/2010/main" val="29037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5157" r="-25157"/>
          <a:stretch>
            <a:fillRect/>
          </a:stretch>
        </p:blipFill>
        <p:spPr>
          <a:xfrm>
            <a:off x="457319" y="2108574"/>
            <a:ext cx="6420363" cy="353095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50" y="1699327"/>
            <a:ext cx="4879751" cy="41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3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nut 4"/>
          <p:cNvSpPr/>
          <p:nvPr/>
        </p:nvSpPr>
        <p:spPr>
          <a:xfrm rot="5400000">
            <a:off x="5924017" y="3259678"/>
            <a:ext cx="341600" cy="341599"/>
          </a:xfrm>
          <a:prstGeom prst="donut">
            <a:avLst>
              <a:gd name="adj" fmla="val 2654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39176" y="616898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ms Mask</a:t>
            </a:r>
          </a:p>
        </p:txBody>
      </p:sp>
    </p:spTree>
    <p:extLst>
      <p:ext uri="{BB962C8B-B14F-4D97-AF65-F5344CB8AC3E}">
        <p14:creationId xmlns:p14="http://schemas.microsoft.com/office/powerpoint/2010/main" val="15169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03571" y="6168980"/>
            <a:ext cx="118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 ms SOA</a:t>
            </a:r>
          </a:p>
        </p:txBody>
      </p:sp>
    </p:spTree>
    <p:extLst>
      <p:ext uri="{BB962C8B-B14F-4D97-AF65-F5344CB8AC3E}">
        <p14:creationId xmlns:p14="http://schemas.microsoft.com/office/powerpoint/2010/main" val="289903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711" y="6168980"/>
            <a:ext cx="2703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~1520 ms Response Period</a:t>
            </a:r>
          </a:p>
        </p:txBody>
      </p:sp>
    </p:spTree>
    <p:extLst>
      <p:ext uri="{BB962C8B-B14F-4D97-AF65-F5344CB8AC3E}">
        <p14:creationId xmlns:p14="http://schemas.microsoft.com/office/powerpoint/2010/main" val="238329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5977259" y="385000"/>
            <a:ext cx="4145083" cy="6473000"/>
            <a:chOff x="701068" y="1005191"/>
            <a:chExt cx="5924491" cy="9251739"/>
          </a:xfrm>
        </p:grpSpPr>
        <p:sp>
          <p:nvSpPr>
            <p:cNvPr id="5" name="Freeform 4"/>
            <p:cNvSpPr/>
            <p:nvPr/>
          </p:nvSpPr>
          <p:spPr>
            <a:xfrm>
              <a:off x="3157541" y="7782720"/>
              <a:ext cx="281599" cy="566019"/>
            </a:xfrm>
            <a:custGeom>
              <a:avLst/>
              <a:gdLst>
                <a:gd name="connsiteX0" fmla="*/ 14287 w 281599"/>
                <a:gd name="connsiteY0" fmla="*/ 1587 h 566019"/>
                <a:gd name="connsiteX1" fmla="*/ 38100 w 281599"/>
                <a:gd name="connsiteY1" fmla="*/ 3968 h 566019"/>
                <a:gd name="connsiteX2" fmla="*/ 52387 w 281599"/>
                <a:gd name="connsiteY2" fmla="*/ 6350 h 566019"/>
                <a:gd name="connsiteX3" fmla="*/ 73818 w 281599"/>
                <a:gd name="connsiteY3" fmla="*/ 8731 h 566019"/>
                <a:gd name="connsiteX4" fmla="*/ 80962 w 281599"/>
                <a:gd name="connsiteY4" fmla="*/ 11112 h 566019"/>
                <a:gd name="connsiteX5" fmla="*/ 88106 w 281599"/>
                <a:gd name="connsiteY5" fmla="*/ 15875 h 566019"/>
                <a:gd name="connsiteX6" fmla="*/ 107156 w 281599"/>
                <a:gd name="connsiteY6" fmla="*/ 20637 h 566019"/>
                <a:gd name="connsiteX7" fmla="*/ 126206 w 281599"/>
                <a:gd name="connsiteY7" fmla="*/ 30162 h 566019"/>
                <a:gd name="connsiteX8" fmla="*/ 128587 w 281599"/>
                <a:gd name="connsiteY8" fmla="*/ 39687 h 566019"/>
                <a:gd name="connsiteX9" fmla="*/ 140493 w 281599"/>
                <a:gd name="connsiteY9" fmla="*/ 51593 h 566019"/>
                <a:gd name="connsiteX10" fmla="*/ 145256 w 281599"/>
                <a:gd name="connsiteY10" fmla="*/ 65881 h 566019"/>
                <a:gd name="connsiteX11" fmla="*/ 150018 w 281599"/>
                <a:gd name="connsiteY11" fmla="*/ 75406 h 566019"/>
                <a:gd name="connsiteX12" fmla="*/ 157162 w 281599"/>
                <a:gd name="connsiteY12" fmla="*/ 103981 h 566019"/>
                <a:gd name="connsiteX13" fmla="*/ 161925 w 281599"/>
                <a:gd name="connsiteY13" fmla="*/ 118268 h 566019"/>
                <a:gd name="connsiteX14" fmla="*/ 171450 w 281599"/>
                <a:gd name="connsiteY14" fmla="*/ 120650 h 566019"/>
                <a:gd name="connsiteX15" fmla="*/ 178593 w 281599"/>
                <a:gd name="connsiteY15" fmla="*/ 127793 h 566019"/>
                <a:gd name="connsiteX16" fmla="*/ 188118 w 281599"/>
                <a:gd name="connsiteY16" fmla="*/ 132556 h 566019"/>
                <a:gd name="connsiteX17" fmla="*/ 202406 w 281599"/>
                <a:gd name="connsiteY17" fmla="*/ 151606 h 566019"/>
                <a:gd name="connsiteX18" fmla="*/ 204787 w 281599"/>
                <a:gd name="connsiteY18" fmla="*/ 158750 h 566019"/>
                <a:gd name="connsiteX19" fmla="*/ 207168 w 281599"/>
                <a:gd name="connsiteY19" fmla="*/ 175418 h 566019"/>
                <a:gd name="connsiteX20" fmla="*/ 214312 w 281599"/>
                <a:gd name="connsiteY20" fmla="*/ 182562 h 566019"/>
                <a:gd name="connsiteX21" fmla="*/ 271462 w 281599"/>
                <a:gd name="connsiteY21" fmla="*/ 189706 h 566019"/>
                <a:gd name="connsiteX22" fmla="*/ 278606 w 281599"/>
                <a:gd name="connsiteY22" fmla="*/ 194468 h 566019"/>
                <a:gd name="connsiteX23" fmla="*/ 280987 w 281599"/>
                <a:gd name="connsiteY23" fmla="*/ 280193 h 566019"/>
                <a:gd name="connsiteX24" fmla="*/ 276225 w 281599"/>
                <a:gd name="connsiteY24" fmla="*/ 330200 h 566019"/>
                <a:gd name="connsiteX25" fmla="*/ 273843 w 281599"/>
                <a:gd name="connsiteY25" fmla="*/ 363537 h 566019"/>
                <a:gd name="connsiteX26" fmla="*/ 271462 w 281599"/>
                <a:gd name="connsiteY26" fmla="*/ 373062 h 566019"/>
                <a:gd name="connsiteX27" fmla="*/ 264318 w 281599"/>
                <a:gd name="connsiteY27" fmla="*/ 432593 h 566019"/>
                <a:gd name="connsiteX28" fmla="*/ 261937 w 281599"/>
                <a:gd name="connsiteY28" fmla="*/ 439737 h 566019"/>
                <a:gd name="connsiteX29" fmla="*/ 257175 w 281599"/>
                <a:gd name="connsiteY29" fmla="*/ 446881 h 566019"/>
                <a:gd name="connsiteX30" fmla="*/ 254793 w 281599"/>
                <a:gd name="connsiteY30" fmla="*/ 456406 h 566019"/>
                <a:gd name="connsiteX31" fmla="*/ 252412 w 281599"/>
                <a:gd name="connsiteY31" fmla="*/ 463550 h 566019"/>
                <a:gd name="connsiteX32" fmla="*/ 250031 w 281599"/>
                <a:gd name="connsiteY32" fmla="*/ 475456 h 566019"/>
                <a:gd name="connsiteX33" fmla="*/ 247650 w 281599"/>
                <a:gd name="connsiteY33" fmla="*/ 484981 h 566019"/>
                <a:gd name="connsiteX34" fmla="*/ 245268 w 281599"/>
                <a:gd name="connsiteY34" fmla="*/ 499268 h 566019"/>
                <a:gd name="connsiteX35" fmla="*/ 240506 w 281599"/>
                <a:gd name="connsiteY35" fmla="*/ 506412 h 566019"/>
                <a:gd name="connsiteX36" fmla="*/ 228600 w 281599"/>
                <a:gd name="connsiteY36" fmla="*/ 523081 h 566019"/>
                <a:gd name="connsiteX37" fmla="*/ 219075 w 281599"/>
                <a:gd name="connsiteY37" fmla="*/ 539750 h 566019"/>
                <a:gd name="connsiteX38" fmla="*/ 207168 w 281599"/>
                <a:gd name="connsiteY38" fmla="*/ 554037 h 566019"/>
                <a:gd name="connsiteX39" fmla="*/ 204787 w 281599"/>
                <a:gd name="connsiteY39" fmla="*/ 561181 h 566019"/>
                <a:gd name="connsiteX40" fmla="*/ 185737 w 281599"/>
                <a:gd name="connsiteY40" fmla="*/ 561181 h 566019"/>
                <a:gd name="connsiteX41" fmla="*/ 178593 w 281599"/>
                <a:gd name="connsiteY41" fmla="*/ 556418 h 566019"/>
                <a:gd name="connsiteX42" fmla="*/ 176212 w 281599"/>
                <a:gd name="connsiteY42" fmla="*/ 544512 h 566019"/>
                <a:gd name="connsiteX43" fmla="*/ 171450 w 281599"/>
                <a:gd name="connsiteY43" fmla="*/ 525462 h 566019"/>
                <a:gd name="connsiteX44" fmla="*/ 169068 w 281599"/>
                <a:gd name="connsiteY44" fmla="*/ 518318 h 566019"/>
                <a:gd name="connsiteX45" fmla="*/ 166687 w 281599"/>
                <a:gd name="connsiteY45" fmla="*/ 506412 h 566019"/>
                <a:gd name="connsiteX46" fmla="*/ 161925 w 281599"/>
                <a:gd name="connsiteY46" fmla="*/ 489743 h 566019"/>
                <a:gd name="connsiteX47" fmla="*/ 147637 w 281599"/>
                <a:gd name="connsiteY47" fmla="*/ 480218 h 566019"/>
                <a:gd name="connsiteX48" fmla="*/ 142875 w 281599"/>
                <a:gd name="connsiteY48" fmla="*/ 473075 h 566019"/>
                <a:gd name="connsiteX49" fmla="*/ 128587 w 281599"/>
                <a:gd name="connsiteY49" fmla="*/ 463550 h 566019"/>
                <a:gd name="connsiteX50" fmla="*/ 116681 w 281599"/>
                <a:gd name="connsiteY50" fmla="*/ 454025 h 566019"/>
                <a:gd name="connsiteX51" fmla="*/ 114300 w 281599"/>
                <a:gd name="connsiteY51" fmla="*/ 442118 h 566019"/>
                <a:gd name="connsiteX52" fmla="*/ 107156 w 281599"/>
                <a:gd name="connsiteY52" fmla="*/ 425450 h 566019"/>
                <a:gd name="connsiteX53" fmla="*/ 107156 w 281599"/>
                <a:gd name="connsiteY53" fmla="*/ 375443 h 566019"/>
                <a:gd name="connsiteX54" fmla="*/ 102393 w 281599"/>
                <a:gd name="connsiteY54" fmla="*/ 358775 h 566019"/>
                <a:gd name="connsiteX55" fmla="*/ 95250 w 281599"/>
                <a:gd name="connsiteY55" fmla="*/ 354012 h 566019"/>
                <a:gd name="connsiteX56" fmla="*/ 83343 w 281599"/>
                <a:gd name="connsiteY56" fmla="*/ 334962 h 566019"/>
                <a:gd name="connsiteX57" fmla="*/ 76200 w 281599"/>
                <a:gd name="connsiteY57" fmla="*/ 320675 h 566019"/>
                <a:gd name="connsiteX58" fmla="*/ 73818 w 281599"/>
                <a:gd name="connsiteY58" fmla="*/ 313531 h 566019"/>
                <a:gd name="connsiteX59" fmla="*/ 66675 w 281599"/>
                <a:gd name="connsiteY59" fmla="*/ 308768 h 566019"/>
                <a:gd name="connsiteX60" fmla="*/ 59531 w 281599"/>
                <a:gd name="connsiteY60" fmla="*/ 292100 h 566019"/>
                <a:gd name="connsiteX61" fmla="*/ 57150 w 281599"/>
                <a:gd name="connsiteY61" fmla="*/ 282575 h 566019"/>
                <a:gd name="connsiteX62" fmla="*/ 54768 w 281599"/>
                <a:gd name="connsiteY62" fmla="*/ 208756 h 566019"/>
                <a:gd name="connsiteX63" fmla="*/ 52387 w 281599"/>
                <a:gd name="connsiteY63" fmla="*/ 201612 h 566019"/>
                <a:gd name="connsiteX64" fmla="*/ 47625 w 281599"/>
                <a:gd name="connsiteY64" fmla="*/ 173037 h 566019"/>
                <a:gd name="connsiteX65" fmla="*/ 42862 w 281599"/>
                <a:gd name="connsiteY65" fmla="*/ 165893 h 566019"/>
                <a:gd name="connsiteX66" fmla="*/ 40481 w 281599"/>
                <a:gd name="connsiteY66" fmla="*/ 132556 h 566019"/>
                <a:gd name="connsiteX67" fmla="*/ 28575 w 281599"/>
                <a:gd name="connsiteY67" fmla="*/ 120650 h 566019"/>
                <a:gd name="connsiteX68" fmla="*/ 9525 w 281599"/>
                <a:gd name="connsiteY68" fmla="*/ 103981 h 566019"/>
                <a:gd name="connsiteX69" fmla="*/ 4762 w 281599"/>
                <a:gd name="connsiteY69" fmla="*/ 96837 h 566019"/>
                <a:gd name="connsiteX70" fmla="*/ 2381 w 281599"/>
                <a:gd name="connsiteY70" fmla="*/ 84931 h 566019"/>
                <a:gd name="connsiteX71" fmla="*/ 0 w 281599"/>
                <a:gd name="connsiteY71" fmla="*/ 77787 h 566019"/>
                <a:gd name="connsiteX72" fmla="*/ 2381 w 281599"/>
                <a:gd name="connsiteY72" fmla="*/ 56356 h 566019"/>
                <a:gd name="connsiteX73" fmla="*/ 7143 w 281599"/>
                <a:gd name="connsiteY73" fmla="*/ 37306 h 566019"/>
                <a:gd name="connsiteX74" fmla="*/ 9525 w 281599"/>
                <a:gd name="connsiteY74" fmla="*/ 20637 h 566019"/>
                <a:gd name="connsiteX75" fmla="*/ 19050 w 281599"/>
                <a:gd name="connsiteY75" fmla="*/ 13493 h 566019"/>
                <a:gd name="connsiteX76" fmla="*/ 14287 w 281599"/>
                <a:gd name="connsiteY76" fmla="*/ 1587 h 5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81599" h="566019">
                  <a:moveTo>
                    <a:pt x="14287" y="1587"/>
                  </a:moveTo>
                  <a:cubicBezTo>
                    <a:pt x="17462" y="0"/>
                    <a:pt x="30184" y="2978"/>
                    <a:pt x="38100" y="3968"/>
                  </a:cubicBezTo>
                  <a:cubicBezTo>
                    <a:pt x="42891" y="4567"/>
                    <a:pt x="47601" y="5712"/>
                    <a:pt x="52387" y="6350"/>
                  </a:cubicBezTo>
                  <a:cubicBezTo>
                    <a:pt x="59512" y="7300"/>
                    <a:pt x="66674" y="7937"/>
                    <a:pt x="73818" y="8731"/>
                  </a:cubicBezTo>
                  <a:cubicBezTo>
                    <a:pt x="76199" y="9525"/>
                    <a:pt x="78717" y="9989"/>
                    <a:pt x="80962" y="11112"/>
                  </a:cubicBezTo>
                  <a:cubicBezTo>
                    <a:pt x="83522" y="12392"/>
                    <a:pt x="85426" y="14870"/>
                    <a:pt x="88106" y="15875"/>
                  </a:cubicBezTo>
                  <a:cubicBezTo>
                    <a:pt x="107095" y="22996"/>
                    <a:pt x="93306" y="14342"/>
                    <a:pt x="107156" y="20637"/>
                  </a:cubicBezTo>
                  <a:cubicBezTo>
                    <a:pt x="113619" y="23575"/>
                    <a:pt x="126206" y="30162"/>
                    <a:pt x="126206" y="30162"/>
                  </a:cubicBezTo>
                  <a:cubicBezTo>
                    <a:pt x="127000" y="33337"/>
                    <a:pt x="126772" y="36964"/>
                    <a:pt x="128587" y="39687"/>
                  </a:cubicBezTo>
                  <a:cubicBezTo>
                    <a:pt x="142345" y="60325"/>
                    <a:pt x="129911" y="27783"/>
                    <a:pt x="140493" y="51593"/>
                  </a:cubicBezTo>
                  <a:cubicBezTo>
                    <a:pt x="142532" y="56181"/>
                    <a:pt x="143011" y="61391"/>
                    <a:pt x="145256" y="65881"/>
                  </a:cubicBezTo>
                  <a:lnTo>
                    <a:pt x="150018" y="75406"/>
                  </a:lnTo>
                  <a:cubicBezTo>
                    <a:pt x="155158" y="121649"/>
                    <a:pt x="147441" y="82109"/>
                    <a:pt x="157162" y="103981"/>
                  </a:cubicBezTo>
                  <a:cubicBezTo>
                    <a:pt x="159201" y="108568"/>
                    <a:pt x="157055" y="117050"/>
                    <a:pt x="161925" y="118268"/>
                  </a:cubicBezTo>
                  <a:lnTo>
                    <a:pt x="171450" y="120650"/>
                  </a:lnTo>
                  <a:cubicBezTo>
                    <a:pt x="173831" y="123031"/>
                    <a:pt x="175853" y="125836"/>
                    <a:pt x="178593" y="127793"/>
                  </a:cubicBezTo>
                  <a:cubicBezTo>
                    <a:pt x="181482" y="129856"/>
                    <a:pt x="185608" y="130046"/>
                    <a:pt x="188118" y="132556"/>
                  </a:cubicBezTo>
                  <a:cubicBezTo>
                    <a:pt x="193731" y="138169"/>
                    <a:pt x="202406" y="151606"/>
                    <a:pt x="202406" y="151606"/>
                  </a:cubicBezTo>
                  <a:cubicBezTo>
                    <a:pt x="203200" y="153987"/>
                    <a:pt x="204295" y="156289"/>
                    <a:pt x="204787" y="158750"/>
                  </a:cubicBezTo>
                  <a:cubicBezTo>
                    <a:pt x="205888" y="164253"/>
                    <a:pt x="205084" y="170207"/>
                    <a:pt x="207168" y="175418"/>
                  </a:cubicBezTo>
                  <a:cubicBezTo>
                    <a:pt x="208419" y="178545"/>
                    <a:pt x="211725" y="180406"/>
                    <a:pt x="214312" y="182562"/>
                  </a:cubicBezTo>
                  <a:cubicBezTo>
                    <a:pt x="230881" y="196370"/>
                    <a:pt x="244601" y="188427"/>
                    <a:pt x="271462" y="189706"/>
                  </a:cubicBezTo>
                  <a:cubicBezTo>
                    <a:pt x="273843" y="191293"/>
                    <a:pt x="278306" y="191622"/>
                    <a:pt x="278606" y="194468"/>
                  </a:cubicBezTo>
                  <a:cubicBezTo>
                    <a:pt x="281599" y="222897"/>
                    <a:pt x="280987" y="251607"/>
                    <a:pt x="280987" y="280193"/>
                  </a:cubicBezTo>
                  <a:cubicBezTo>
                    <a:pt x="280987" y="313648"/>
                    <a:pt x="281261" y="310053"/>
                    <a:pt x="276225" y="330200"/>
                  </a:cubicBezTo>
                  <a:cubicBezTo>
                    <a:pt x="275431" y="341312"/>
                    <a:pt x="275073" y="352464"/>
                    <a:pt x="273843" y="363537"/>
                  </a:cubicBezTo>
                  <a:cubicBezTo>
                    <a:pt x="273482" y="366790"/>
                    <a:pt x="271772" y="369804"/>
                    <a:pt x="271462" y="373062"/>
                  </a:cubicBezTo>
                  <a:cubicBezTo>
                    <a:pt x="268512" y="404038"/>
                    <a:pt x="272449" y="408197"/>
                    <a:pt x="264318" y="432593"/>
                  </a:cubicBezTo>
                  <a:cubicBezTo>
                    <a:pt x="263524" y="434974"/>
                    <a:pt x="263059" y="437492"/>
                    <a:pt x="261937" y="439737"/>
                  </a:cubicBezTo>
                  <a:cubicBezTo>
                    <a:pt x="260657" y="442297"/>
                    <a:pt x="258762" y="444500"/>
                    <a:pt x="257175" y="446881"/>
                  </a:cubicBezTo>
                  <a:cubicBezTo>
                    <a:pt x="256381" y="450056"/>
                    <a:pt x="255692" y="453259"/>
                    <a:pt x="254793" y="456406"/>
                  </a:cubicBezTo>
                  <a:cubicBezTo>
                    <a:pt x="254103" y="458820"/>
                    <a:pt x="253021" y="461115"/>
                    <a:pt x="252412" y="463550"/>
                  </a:cubicBezTo>
                  <a:cubicBezTo>
                    <a:pt x="251430" y="467476"/>
                    <a:pt x="250909" y="471505"/>
                    <a:pt x="250031" y="475456"/>
                  </a:cubicBezTo>
                  <a:cubicBezTo>
                    <a:pt x="249321" y="478651"/>
                    <a:pt x="248292" y="481772"/>
                    <a:pt x="247650" y="484981"/>
                  </a:cubicBezTo>
                  <a:cubicBezTo>
                    <a:pt x="246703" y="489715"/>
                    <a:pt x="246795" y="494688"/>
                    <a:pt x="245268" y="499268"/>
                  </a:cubicBezTo>
                  <a:cubicBezTo>
                    <a:pt x="244363" y="501983"/>
                    <a:pt x="242169" y="504083"/>
                    <a:pt x="240506" y="506412"/>
                  </a:cubicBezTo>
                  <a:cubicBezTo>
                    <a:pt x="225738" y="527088"/>
                    <a:pt x="239823" y="506245"/>
                    <a:pt x="228600" y="523081"/>
                  </a:cubicBezTo>
                  <a:cubicBezTo>
                    <a:pt x="220803" y="554258"/>
                    <a:pt x="233263" y="511374"/>
                    <a:pt x="219075" y="539750"/>
                  </a:cubicBezTo>
                  <a:cubicBezTo>
                    <a:pt x="210870" y="556160"/>
                    <a:pt x="224809" y="549627"/>
                    <a:pt x="207168" y="554037"/>
                  </a:cubicBezTo>
                  <a:cubicBezTo>
                    <a:pt x="206374" y="556418"/>
                    <a:pt x="206747" y="559613"/>
                    <a:pt x="204787" y="561181"/>
                  </a:cubicBezTo>
                  <a:cubicBezTo>
                    <a:pt x="198740" y="566019"/>
                    <a:pt x="191784" y="562693"/>
                    <a:pt x="185737" y="561181"/>
                  </a:cubicBezTo>
                  <a:cubicBezTo>
                    <a:pt x="183356" y="559593"/>
                    <a:pt x="180013" y="558903"/>
                    <a:pt x="178593" y="556418"/>
                  </a:cubicBezTo>
                  <a:cubicBezTo>
                    <a:pt x="176585" y="552904"/>
                    <a:pt x="177122" y="548456"/>
                    <a:pt x="176212" y="544512"/>
                  </a:cubicBezTo>
                  <a:cubicBezTo>
                    <a:pt x="174740" y="538134"/>
                    <a:pt x="173520" y="531671"/>
                    <a:pt x="171450" y="525462"/>
                  </a:cubicBezTo>
                  <a:cubicBezTo>
                    <a:pt x="170656" y="523081"/>
                    <a:pt x="169677" y="520753"/>
                    <a:pt x="169068" y="518318"/>
                  </a:cubicBezTo>
                  <a:cubicBezTo>
                    <a:pt x="168086" y="514392"/>
                    <a:pt x="167565" y="510363"/>
                    <a:pt x="166687" y="506412"/>
                  </a:cubicBezTo>
                  <a:cubicBezTo>
                    <a:pt x="166669" y="506333"/>
                    <a:pt x="163061" y="490879"/>
                    <a:pt x="161925" y="489743"/>
                  </a:cubicBezTo>
                  <a:cubicBezTo>
                    <a:pt x="157878" y="485696"/>
                    <a:pt x="147637" y="480218"/>
                    <a:pt x="147637" y="480218"/>
                  </a:cubicBezTo>
                  <a:cubicBezTo>
                    <a:pt x="146050" y="477837"/>
                    <a:pt x="145029" y="474959"/>
                    <a:pt x="142875" y="473075"/>
                  </a:cubicBezTo>
                  <a:cubicBezTo>
                    <a:pt x="138567" y="469306"/>
                    <a:pt x="128587" y="463550"/>
                    <a:pt x="128587" y="463550"/>
                  </a:cubicBezTo>
                  <a:cubicBezTo>
                    <a:pt x="120330" y="438776"/>
                    <a:pt x="134953" y="475952"/>
                    <a:pt x="116681" y="454025"/>
                  </a:cubicBezTo>
                  <a:cubicBezTo>
                    <a:pt x="114090" y="450915"/>
                    <a:pt x="115178" y="446069"/>
                    <a:pt x="114300" y="442118"/>
                  </a:cubicBezTo>
                  <a:cubicBezTo>
                    <a:pt x="111737" y="430587"/>
                    <a:pt x="113284" y="434642"/>
                    <a:pt x="107156" y="425450"/>
                  </a:cubicBezTo>
                  <a:cubicBezTo>
                    <a:pt x="110065" y="399261"/>
                    <a:pt x="110835" y="404874"/>
                    <a:pt x="107156" y="375443"/>
                  </a:cubicBezTo>
                  <a:cubicBezTo>
                    <a:pt x="107092" y="374933"/>
                    <a:pt x="103566" y="360242"/>
                    <a:pt x="102393" y="358775"/>
                  </a:cubicBezTo>
                  <a:cubicBezTo>
                    <a:pt x="100605" y="356540"/>
                    <a:pt x="97631" y="355600"/>
                    <a:pt x="95250" y="354012"/>
                  </a:cubicBezTo>
                  <a:cubicBezTo>
                    <a:pt x="89582" y="337010"/>
                    <a:pt x="94664" y="342510"/>
                    <a:pt x="83343" y="334962"/>
                  </a:cubicBezTo>
                  <a:cubicBezTo>
                    <a:pt x="77360" y="317011"/>
                    <a:pt x="85429" y="339132"/>
                    <a:pt x="76200" y="320675"/>
                  </a:cubicBezTo>
                  <a:cubicBezTo>
                    <a:pt x="75077" y="318430"/>
                    <a:pt x="75386" y="315491"/>
                    <a:pt x="73818" y="313531"/>
                  </a:cubicBezTo>
                  <a:cubicBezTo>
                    <a:pt x="72030" y="311296"/>
                    <a:pt x="69056" y="310356"/>
                    <a:pt x="66675" y="308768"/>
                  </a:cubicBezTo>
                  <a:cubicBezTo>
                    <a:pt x="59834" y="281411"/>
                    <a:pt x="69400" y="315130"/>
                    <a:pt x="59531" y="292100"/>
                  </a:cubicBezTo>
                  <a:cubicBezTo>
                    <a:pt x="58242" y="289092"/>
                    <a:pt x="57944" y="285750"/>
                    <a:pt x="57150" y="282575"/>
                  </a:cubicBezTo>
                  <a:cubicBezTo>
                    <a:pt x="56356" y="257969"/>
                    <a:pt x="56214" y="233333"/>
                    <a:pt x="54768" y="208756"/>
                  </a:cubicBezTo>
                  <a:cubicBezTo>
                    <a:pt x="54621" y="206250"/>
                    <a:pt x="52836" y="204082"/>
                    <a:pt x="52387" y="201612"/>
                  </a:cubicBezTo>
                  <a:cubicBezTo>
                    <a:pt x="51448" y="196447"/>
                    <a:pt x="50613" y="180009"/>
                    <a:pt x="47625" y="173037"/>
                  </a:cubicBezTo>
                  <a:cubicBezTo>
                    <a:pt x="46498" y="170406"/>
                    <a:pt x="44450" y="168274"/>
                    <a:pt x="42862" y="165893"/>
                  </a:cubicBezTo>
                  <a:cubicBezTo>
                    <a:pt x="42068" y="154781"/>
                    <a:pt x="42417" y="143527"/>
                    <a:pt x="40481" y="132556"/>
                  </a:cubicBezTo>
                  <a:cubicBezTo>
                    <a:pt x="39382" y="126328"/>
                    <a:pt x="32849" y="123703"/>
                    <a:pt x="28575" y="120650"/>
                  </a:cubicBezTo>
                  <a:cubicBezTo>
                    <a:pt x="20509" y="114889"/>
                    <a:pt x="16141" y="111700"/>
                    <a:pt x="9525" y="103981"/>
                  </a:cubicBezTo>
                  <a:cubicBezTo>
                    <a:pt x="7662" y="101808"/>
                    <a:pt x="6350" y="99218"/>
                    <a:pt x="4762" y="96837"/>
                  </a:cubicBezTo>
                  <a:cubicBezTo>
                    <a:pt x="3968" y="92868"/>
                    <a:pt x="3363" y="88857"/>
                    <a:pt x="2381" y="84931"/>
                  </a:cubicBezTo>
                  <a:cubicBezTo>
                    <a:pt x="1772" y="82496"/>
                    <a:pt x="0" y="80297"/>
                    <a:pt x="0" y="77787"/>
                  </a:cubicBezTo>
                  <a:cubicBezTo>
                    <a:pt x="0" y="70599"/>
                    <a:pt x="1365" y="63471"/>
                    <a:pt x="2381" y="56356"/>
                  </a:cubicBezTo>
                  <a:cubicBezTo>
                    <a:pt x="3818" y="46299"/>
                    <a:pt x="4373" y="45616"/>
                    <a:pt x="7143" y="37306"/>
                  </a:cubicBezTo>
                  <a:cubicBezTo>
                    <a:pt x="7937" y="31750"/>
                    <a:pt x="7015" y="25657"/>
                    <a:pt x="9525" y="20637"/>
                  </a:cubicBezTo>
                  <a:cubicBezTo>
                    <a:pt x="11300" y="17087"/>
                    <a:pt x="15500" y="15268"/>
                    <a:pt x="19050" y="13493"/>
                  </a:cubicBezTo>
                  <a:cubicBezTo>
                    <a:pt x="21977" y="12029"/>
                    <a:pt x="11112" y="3174"/>
                    <a:pt x="14287" y="158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6" name="Straight Connector 5"/>
            <p:cNvCxnSpPr/>
            <p:nvPr/>
          </p:nvCxnSpPr>
          <p:spPr>
            <a:xfrm rot="16200000" flipH="1">
              <a:off x="3093251" y="8086729"/>
              <a:ext cx="288131" cy="8810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3305181" y="7977187"/>
              <a:ext cx="257173" cy="1000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3301604" y="8076015"/>
              <a:ext cx="250032" cy="7620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3115867" y="7835505"/>
              <a:ext cx="109536" cy="238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3814988" y="8153400"/>
              <a:ext cx="93543" cy="290607"/>
            </a:xfrm>
            <a:custGeom>
              <a:avLst/>
              <a:gdLst>
                <a:gd name="connsiteX0" fmla="*/ 4540 w 93543"/>
                <a:gd name="connsiteY0" fmla="*/ 7144 h 290607"/>
                <a:gd name="connsiteX1" fmla="*/ 6921 w 93543"/>
                <a:gd name="connsiteY1" fmla="*/ 16669 h 290607"/>
                <a:gd name="connsiteX2" fmla="*/ 9303 w 93543"/>
                <a:gd name="connsiteY2" fmla="*/ 40481 h 290607"/>
                <a:gd name="connsiteX3" fmla="*/ 4540 w 93543"/>
                <a:gd name="connsiteY3" fmla="*/ 26194 h 290607"/>
                <a:gd name="connsiteX4" fmla="*/ 2159 w 93543"/>
                <a:gd name="connsiteY4" fmla="*/ 11906 h 290607"/>
                <a:gd name="connsiteX5" fmla="*/ 9303 w 93543"/>
                <a:gd name="connsiteY5" fmla="*/ 16669 h 290607"/>
                <a:gd name="connsiteX6" fmla="*/ 23590 w 93543"/>
                <a:gd name="connsiteY6" fmla="*/ 42863 h 290607"/>
                <a:gd name="connsiteX7" fmla="*/ 30734 w 93543"/>
                <a:gd name="connsiteY7" fmla="*/ 45244 h 290607"/>
                <a:gd name="connsiteX8" fmla="*/ 64071 w 93543"/>
                <a:gd name="connsiteY8" fmla="*/ 42863 h 290607"/>
                <a:gd name="connsiteX9" fmla="*/ 66453 w 93543"/>
                <a:gd name="connsiteY9" fmla="*/ 33338 h 290607"/>
                <a:gd name="connsiteX10" fmla="*/ 87884 w 93543"/>
                <a:gd name="connsiteY10" fmla="*/ 35719 h 290607"/>
                <a:gd name="connsiteX11" fmla="*/ 92646 w 93543"/>
                <a:gd name="connsiteY11" fmla="*/ 50006 h 290607"/>
                <a:gd name="connsiteX12" fmla="*/ 87884 w 93543"/>
                <a:gd name="connsiteY12" fmla="*/ 100013 h 290607"/>
                <a:gd name="connsiteX13" fmla="*/ 85503 w 93543"/>
                <a:gd name="connsiteY13" fmla="*/ 207169 h 290607"/>
                <a:gd name="connsiteX14" fmla="*/ 83121 w 93543"/>
                <a:gd name="connsiteY14" fmla="*/ 214313 h 290607"/>
                <a:gd name="connsiteX15" fmla="*/ 80740 w 93543"/>
                <a:gd name="connsiteY15" fmla="*/ 223838 h 290607"/>
                <a:gd name="connsiteX16" fmla="*/ 75978 w 93543"/>
                <a:gd name="connsiteY16" fmla="*/ 230981 h 290607"/>
                <a:gd name="connsiteX17" fmla="*/ 66453 w 93543"/>
                <a:gd name="connsiteY17" fmla="*/ 247650 h 290607"/>
                <a:gd name="connsiteX18" fmla="*/ 64071 w 93543"/>
                <a:gd name="connsiteY18" fmla="*/ 259556 h 290607"/>
                <a:gd name="connsiteX19" fmla="*/ 61690 w 93543"/>
                <a:gd name="connsiteY19" fmla="*/ 269081 h 290607"/>
                <a:gd name="connsiteX20" fmla="*/ 54546 w 93543"/>
                <a:gd name="connsiteY20" fmla="*/ 271463 h 290607"/>
                <a:gd name="connsiteX21" fmla="*/ 47403 w 93543"/>
                <a:gd name="connsiteY21" fmla="*/ 278606 h 290607"/>
                <a:gd name="connsiteX22" fmla="*/ 40259 w 93543"/>
                <a:gd name="connsiteY22" fmla="*/ 283369 h 290607"/>
                <a:gd name="connsiteX23" fmla="*/ 30734 w 93543"/>
                <a:gd name="connsiteY23" fmla="*/ 290513 h 290607"/>
                <a:gd name="connsiteX24" fmla="*/ 23590 w 93543"/>
                <a:gd name="connsiteY24" fmla="*/ 288131 h 290607"/>
                <a:gd name="connsiteX25" fmla="*/ 28353 w 93543"/>
                <a:gd name="connsiteY25" fmla="*/ 276225 h 290607"/>
                <a:gd name="connsiteX26" fmla="*/ 30734 w 93543"/>
                <a:gd name="connsiteY26" fmla="*/ 269081 h 290607"/>
                <a:gd name="connsiteX27" fmla="*/ 28353 w 93543"/>
                <a:gd name="connsiteY27" fmla="*/ 254794 h 290607"/>
                <a:gd name="connsiteX28" fmla="*/ 25971 w 93543"/>
                <a:gd name="connsiteY28" fmla="*/ 247650 h 290607"/>
                <a:gd name="connsiteX29" fmla="*/ 16446 w 93543"/>
                <a:gd name="connsiteY29" fmla="*/ 245269 h 290607"/>
                <a:gd name="connsiteX30" fmla="*/ 14065 w 93543"/>
                <a:gd name="connsiteY30" fmla="*/ 238125 h 290607"/>
                <a:gd name="connsiteX31" fmla="*/ 14065 w 93543"/>
                <a:gd name="connsiteY31" fmla="*/ 142875 h 290607"/>
                <a:gd name="connsiteX32" fmla="*/ 11684 w 93543"/>
                <a:gd name="connsiteY32" fmla="*/ 69056 h 290607"/>
                <a:gd name="connsiteX33" fmla="*/ 9303 w 93543"/>
                <a:gd name="connsiteY33" fmla="*/ 59531 h 290607"/>
                <a:gd name="connsiteX34" fmla="*/ 4540 w 93543"/>
                <a:gd name="connsiteY34" fmla="*/ 7144 h 29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3543" h="290607">
                  <a:moveTo>
                    <a:pt x="4540" y="7144"/>
                  </a:moveTo>
                  <a:cubicBezTo>
                    <a:pt x="4143" y="0"/>
                    <a:pt x="6458" y="13429"/>
                    <a:pt x="6921" y="16669"/>
                  </a:cubicBezTo>
                  <a:cubicBezTo>
                    <a:pt x="8049" y="24566"/>
                    <a:pt x="11238" y="32742"/>
                    <a:pt x="9303" y="40481"/>
                  </a:cubicBezTo>
                  <a:cubicBezTo>
                    <a:pt x="8086" y="45351"/>
                    <a:pt x="5365" y="31146"/>
                    <a:pt x="4540" y="26194"/>
                  </a:cubicBezTo>
                  <a:cubicBezTo>
                    <a:pt x="3746" y="21431"/>
                    <a:pt x="0" y="16225"/>
                    <a:pt x="2159" y="11906"/>
                  </a:cubicBezTo>
                  <a:cubicBezTo>
                    <a:pt x="3439" y="9346"/>
                    <a:pt x="6922" y="15081"/>
                    <a:pt x="9303" y="16669"/>
                  </a:cubicBezTo>
                  <a:cubicBezTo>
                    <a:pt x="13759" y="34497"/>
                    <a:pt x="9598" y="34867"/>
                    <a:pt x="23590" y="42863"/>
                  </a:cubicBezTo>
                  <a:cubicBezTo>
                    <a:pt x="25769" y="44108"/>
                    <a:pt x="28353" y="44450"/>
                    <a:pt x="30734" y="45244"/>
                  </a:cubicBezTo>
                  <a:cubicBezTo>
                    <a:pt x="41846" y="44450"/>
                    <a:pt x="53502" y="46386"/>
                    <a:pt x="64071" y="42863"/>
                  </a:cubicBezTo>
                  <a:cubicBezTo>
                    <a:pt x="67176" y="41828"/>
                    <a:pt x="63318" y="34278"/>
                    <a:pt x="66453" y="33338"/>
                  </a:cubicBezTo>
                  <a:cubicBezTo>
                    <a:pt x="73337" y="31273"/>
                    <a:pt x="80740" y="34925"/>
                    <a:pt x="87884" y="35719"/>
                  </a:cubicBezTo>
                  <a:cubicBezTo>
                    <a:pt x="89471" y="40481"/>
                    <a:pt x="92941" y="44995"/>
                    <a:pt x="92646" y="50006"/>
                  </a:cubicBezTo>
                  <a:cubicBezTo>
                    <a:pt x="90073" y="93755"/>
                    <a:pt x="93543" y="77374"/>
                    <a:pt x="87884" y="100013"/>
                  </a:cubicBezTo>
                  <a:cubicBezTo>
                    <a:pt x="87090" y="135732"/>
                    <a:pt x="86991" y="171472"/>
                    <a:pt x="85503" y="207169"/>
                  </a:cubicBezTo>
                  <a:cubicBezTo>
                    <a:pt x="85398" y="209677"/>
                    <a:pt x="83811" y="211899"/>
                    <a:pt x="83121" y="214313"/>
                  </a:cubicBezTo>
                  <a:cubicBezTo>
                    <a:pt x="82222" y="217460"/>
                    <a:pt x="82029" y="220830"/>
                    <a:pt x="80740" y="223838"/>
                  </a:cubicBezTo>
                  <a:cubicBezTo>
                    <a:pt x="79613" y="226468"/>
                    <a:pt x="77565" y="228600"/>
                    <a:pt x="75978" y="230981"/>
                  </a:cubicBezTo>
                  <a:cubicBezTo>
                    <a:pt x="68181" y="262158"/>
                    <a:pt x="80641" y="219274"/>
                    <a:pt x="66453" y="247650"/>
                  </a:cubicBezTo>
                  <a:cubicBezTo>
                    <a:pt x="64643" y="251270"/>
                    <a:pt x="64949" y="255605"/>
                    <a:pt x="64071" y="259556"/>
                  </a:cubicBezTo>
                  <a:cubicBezTo>
                    <a:pt x="63361" y="262751"/>
                    <a:pt x="63734" y="266525"/>
                    <a:pt x="61690" y="269081"/>
                  </a:cubicBezTo>
                  <a:cubicBezTo>
                    <a:pt x="60122" y="271041"/>
                    <a:pt x="56927" y="270669"/>
                    <a:pt x="54546" y="271463"/>
                  </a:cubicBezTo>
                  <a:cubicBezTo>
                    <a:pt x="52165" y="273844"/>
                    <a:pt x="49990" y="276450"/>
                    <a:pt x="47403" y="278606"/>
                  </a:cubicBezTo>
                  <a:cubicBezTo>
                    <a:pt x="45204" y="280438"/>
                    <a:pt x="42588" y="281705"/>
                    <a:pt x="40259" y="283369"/>
                  </a:cubicBezTo>
                  <a:cubicBezTo>
                    <a:pt x="37030" y="285676"/>
                    <a:pt x="33909" y="288132"/>
                    <a:pt x="30734" y="290513"/>
                  </a:cubicBezTo>
                  <a:cubicBezTo>
                    <a:pt x="28353" y="289719"/>
                    <a:pt x="24003" y="290607"/>
                    <a:pt x="23590" y="288131"/>
                  </a:cubicBezTo>
                  <a:cubicBezTo>
                    <a:pt x="22887" y="283915"/>
                    <a:pt x="26852" y="280227"/>
                    <a:pt x="28353" y="276225"/>
                  </a:cubicBezTo>
                  <a:cubicBezTo>
                    <a:pt x="29234" y="273875"/>
                    <a:pt x="29940" y="271462"/>
                    <a:pt x="30734" y="269081"/>
                  </a:cubicBezTo>
                  <a:cubicBezTo>
                    <a:pt x="29940" y="264319"/>
                    <a:pt x="29400" y="259507"/>
                    <a:pt x="28353" y="254794"/>
                  </a:cubicBezTo>
                  <a:cubicBezTo>
                    <a:pt x="27808" y="252344"/>
                    <a:pt x="27931" y="249218"/>
                    <a:pt x="25971" y="247650"/>
                  </a:cubicBezTo>
                  <a:cubicBezTo>
                    <a:pt x="23415" y="245606"/>
                    <a:pt x="19621" y="246063"/>
                    <a:pt x="16446" y="245269"/>
                  </a:cubicBezTo>
                  <a:cubicBezTo>
                    <a:pt x="15652" y="242888"/>
                    <a:pt x="14755" y="240539"/>
                    <a:pt x="14065" y="238125"/>
                  </a:cubicBezTo>
                  <a:cubicBezTo>
                    <a:pt x="4634" y="205111"/>
                    <a:pt x="12623" y="194801"/>
                    <a:pt x="14065" y="142875"/>
                  </a:cubicBezTo>
                  <a:cubicBezTo>
                    <a:pt x="13271" y="118269"/>
                    <a:pt x="13088" y="93635"/>
                    <a:pt x="11684" y="69056"/>
                  </a:cubicBezTo>
                  <a:cubicBezTo>
                    <a:pt x="11497" y="65789"/>
                    <a:pt x="9521" y="62796"/>
                    <a:pt x="9303" y="59531"/>
                  </a:cubicBezTo>
                  <a:cubicBezTo>
                    <a:pt x="8722" y="50819"/>
                    <a:pt x="4937" y="14288"/>
                    <a:pt x="4540" y="714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5400000">
              <a:off x="3775472" y="8106968"/>
              <a:ext cx="295276" cy="5477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3711180" y="8221267"/>
              <a:ext cx="233360" cy="5476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753010" y="5435659"/>
              <a:ext cx="141255" cy="28049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19" idx="102"/>
            </p:cNvCxnSpPr>
            <p:nvPr/>
          </p:nvCxnSpPr>
          <p:spPr>
            <a:xfrm rot="5400000">
              <a:off x="4567827" y="5340037"/>
              <a:ext cx="235274" cy="1351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4739248" y="4949690"/>
              <a:ext cx="225952" cy="7783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000625" y="4641387"/>
              <a:ext cx="30504" cy="4730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 flipV="1">
              <a:off x="4298156" y="5103031"/>
              <a:ext cx="61916" cy="4047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9" idx="63"/>
            </p:cNvCxnSpPr>
            <p:nvPr/>
          </p:nvCxnSpPr>
          <p:spPr>
            <a:xfrm rot="16200000" flipH="1">
              <a:off x="4336835" y="5145323"/>
              <a:ext cx="156109" cy="9533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4254613" y="4545832"/>
              <a:ext cx="900153" cy="1216219"/>
            </a:xfrm>
            <a:custGeom>
              <a:avLst/>
              <a:gdLst>
                <a:gd name="connsiteX0" fmla="*/ 878741 w 900153"/>
                <a:gd name="connsiteY0" fmla="*/ 40298 h 1216219"/>
                <a:gd name="connsiteX1" fmla="*/ 875210 w 900153"/>
                <a:gd name="connsiteY1" fmla="*/ 22645 h 1216219"/>
                <a:gd name="connsiteX2" fmla="*/ 861088 w 900153"/>
                <a:gd name="connsiteY2" fmla="*/ 15584 h 1216219"/>
                <a:gd name="connsiteX3" fmla="*/ 836375 w 900153"/>
                <a:gd name="connsiteY3" fmla="*/ 4993 h 1216219"/>
                <a:gd name="connsiteX4" fmla="*/ 801070 w 900153"/>
                <a:gd name="connsiteY4" fmla="*/ 12054 h 1216219"/>
                <a:gd name="connsiteX5" fmla="*/ 790478 w 900153"/>
                <a:gd name="connsiteY5" fmla="*/ 22645 h 1216219"/>
                <a:gd name="connsiteX6" fmla="*/ 783417 w 900153"/>
                <a:gd name="connsiteY6" fmla="*/ 50890 h 1216219"/>
                <a:gd name="connsiteX7" fmla="*/ 779887 w 900153"/>
                <a:gd name="connsiteY7" fmla="*/ 61481 h 1216219"/>
                <a:gd name="connsiteX8" fmla="*/ 765765 w 900153"/>
                <a:gd name="connsiteY8" fmla="*/ 86195 h 1216219"/>
                <a:gd name="connsiteX9" fmla="*/ 762234 w 900153"/>
                <a:gd name="connsiteY9" fmla="*/ 100317 h 1216219"/>
                <a:gd name="connsiteX10" fmla="*/ 755173 w 900153"/>
                <a:gd name="connsiteY10" fmla="*/ 121500 h 1216219"/>
                <a:gd name="connsiteX11" fmla="*/ 744582 w 900153"/>
                <a:gd name="connsiteY11" fmla="*/ 146213 h 1216219"/>
                <a:gd name="connsiteX12" fmla="*/ 741051 w 900153"/>
                <a:gd name="connsiteY12" fmla="*/ 156805 h 1216219"/>
                <a:gd name="connsiteX13" fmla="*/ 730460 w 900153"/>
                <a:gd name="connsiteY13" fmla="*/ 160335 h 1216219"/>
                <a:gd name="connsiteX14" fmla="*/ 723399 w 900153"/>
                <a:gd name="connsiteY14" fmla="*/ 170927 h 1216219"/>
                <a:gd name="connsiteX15" fmla="*/ 716338 w 900153"/>
                <a:gd name="connsiteY15" fmla="*/ 185049 h 1216219"/>
                <a:gd name="connsiteX16" fmla="*/ 705746 w 900153"/>
                <a:gd name="connsiteY16" fmla="*/ 188579 h 1216219"/>
                <a:gd name="connsiteX17" fmla="*/ 688094 w 900153"/>
                <a:gd name="connsiteY17" fmla="*/ 206232 h 1216219"/>
                <a:gd name="connsiteX18" fmla="*/ 663380 w 900153"/>
                <a:gd name="connsiteY18" fmla="*/ 227415 h 1216219"/>
                <a:gd name="connsiteX19" fmla="*/ 649258 w 900153"/>
                <a:gd name="connsiteY19" fmla="*/ 248598 h 1216219"/>
                <a:gd name="connsiteX20" fmla="*/ 638667 w 900153"/>
                <a:gd name="connsiteY20" fmla="*/ 283903 h 1216219"/>
                <a:gd name="connsiteX21" fmla="*/ 631606 w 900153"/>
                <a:gd name="connsiteY21" fmla="*/ 294494 h 1216219"/>
                <a:gd name="connsiteX22" fmla="*/ 624545 w 900153"/>
                <a:gd name="connsiteY22" fmla="*/ 319208 h 1216219"/>
                <a:gd name="connsiteX23" fmla="*/ 617484 w 900153"/>
                <a:gd name="connsiteY23" fmla="*/ 329799 h 1216219"/>
                <a:gd name="connsiteX24" fmla="*/ 613953 w 900153"/>
                <a:gd name="connsiteY24" fmla="*/ 350982 h 1216219"/>
                <a:gd name="connsiteX25" fmla="*/ 610423 w 900153"/>
                <a:gd name="connsiteY25" fmla="*/ 361574 h 1216219"/>
                <a:gd name="connsiteX26" fmla="*/ 606892 w 900153"/>
                <a:gd name="connsiteY26" fmla="*/ 393348 h 1216219"/>
                <a:gd name="connsiteX27" fmla="*/ 592770 w 900153"/>
                <a:gd name="connsiteY27" fmla="*/ 414531 h 1216219"/>
                <a:gd name="connsiteX28" fmla="*/ 585709 w 900153"/>
                <a:gd name="connsiteY28" fmla="*/ 428653 h 1216219"/>
                <a:gd name="connsiteX29" fmla="*/ 575118 w 900153"/>
                <a:gd name="connsiteY29" fmla="*/ 439245 h 1216219"/>
                <a:gd name="connsiteX30" fmla="*/ 557465 w 900153"/>
                <a:gd name="connsiteY30" fmla="*/ 471019 h 1216219"/>
                <a:gd name="connsiteX31" fmla="*/ 553935 w 900153"/>
                <a:gd name="connsiteY31" fmla="*/ 555751 h 1216219"/>
                <a:gd name="connsiteX32" fmla="*/ 550404 w 900153"/>
                <a:gd name="connsiteY32" fmla="*/ 569873 h 1216219"/>
                <a:gd name="connsiteX33" fmla="*/ 543343 w 900153"/>
                <a:gd name="connsiteY33" fmla="*/ 580465 h 1216219"/>
                <a:gd name="connsiteX34" fmla="*/ 539813 w 900153"/>
                <a:gd name="connsiteY34" fmla="*/ 594587 h 1216219"/>
                <a:gd name="connsiteX35" fmla="*/ 536282 w 900153"/>
                <a:gd name="connsiteY35" fmla="*/ 605178 h 1216219"/>
                <a:gd name="connsiteX36" fmla="*/ 529221 w 900153"/>
                <a:gd name="connsiteY36" fmla="*/ 647544 h 1216219"/>
                <a:gd name="connsiteX37" fmla="*/ 522160 w 900153"/>
                <a:gd name="connsiteY37" fmla="*/ 658136 h 1216219"/>
                <a:gd name="connsiteX38" fmla="*/ 515099 w 900153"/>
                <a:gd name="connsiteY38" fmla="*/ 672258 h 1216219"/>
                <a:gd name="connsiteX39" fmla="*/ 511569 w 900153"/>
                <a:gd name="connsiteY39" fmla="*/ 682849 h 1216219"/>
                <a:gd name="connsiteX40" fmla="*/ 500977 w 900153"/>
                <a:gd name="connsiteY40" fmla="*/ 689910 h 1216219"/>
                <a:gd name="connsiteX41" fmla="*/ 490386 w 900153"/>
                <a:gd name="connsiteY41" fmla="*/ 700502 h 1216219"/>
                <a:gd name="connsiteX42" fmla="*/ 479794 w 900153"/>
                <a:gd name="connsiteY42" fmla="*/ 721685 h 1216219"/>
                <a:gd name="connsiteX43" fmla="*/ 465672 w 900153"/>
                <a:gd name="connsiteY43" fmla="*/ 746398 h 1216219"/>
                <a:gd name="connsiteX44" fmla="*/ 462142 w 900153"/>
                <a:gd name="connsiteY44" fmla="*/ 756990 h 1216219"/>
                <a:gd name="connsiteX45" fmla="*/ 458611 w 900153"/>
                <a:gd name="connsiteY45" fmla="*/ 778173 h 1216219"/>
                <a:gd name="connsiteX46" fmla="*/ 451550 w 900153"/>
                <a:gd name="connsiteY46" fmla="*/ 788764 h 1216219"/>
                <a:gd name="connsiteX47" fmla="*/ 448020 w 900153"/>
                <a:gd name="connsiteY47" fmla="*/ 799356 h 1216219"/>
                <a:gd name="connsiteX48" fmla="*/ 440959 w 900153"/>
                <a:gd name="connsiteY48" fmla="*/ 809947 h 1216219"/>
                <a:gd name="connsiteX49" fmla="*/ 437428 w 900153"/>
                <a:gd name="connsiteY49" fmla="*/ 831130 h 1216219"/>
                <a:gd name="connsiteX50" fmla="*/ 423306 w 900153"/>
                <a:gd name="connsiteY50" fmla="*/ 834661 h 1216219"/>
                <a:gd name="connsiteX51" fmla="*/ 412715 w 900153"/>
                <a:gd name="connsiteY51" fmla="*/ 841722 h 1216219"/>
                <a:gd name="connsiteX52" fmla="*/ 370349 w 900153"/>
                <a:gd name="connsiteY52" fmla="*/ 848783 h 1216219"/>
                <a:gd name="connsiteX53" fmla="*/ 327983 w 900153"/>
                <a:gd name="connsiteY53" fmla="*/ 841722 h 1216219"/>
                <a:gd name="connsiteX54" fmla="*/ 317391 w 900153"/>
                <a:gd name="connsiteY54" fmla="*/ 834661 h 1216219"/>
                <a:gd name="connsiteX55" fmla="*/ 306799 w 900153"/>
                <a:gd name="connsiteY55" fmla="*/ 831130 h 1216219"/>
                <a:gd name="connsiteX56" fmla="*/ 285616 w 900153"/>
                <a:gd name="connsiteY56" fmla="*/ 820539 h 1216219"/>
                <a:gd name="connsiteX57" fmla="*/ 271494 w 900153"/>
                <a:gd name="connsiteY57" fmla="*/ 802886 h 1216219"/>
                <a:gd name="connsiteX58" fmla="*/ 264433 w 900153"/>
                <a:gd name="connsiteY58" fmla="*/ 792295 h 1216219"/>
                <a:gd name="connsiteX59" fmla="*/ 243250 w 900153"/>
                <a:gd name="connsiteY59" fmla="*/ 774642 h 1216219"/>
                <a:gd name="connsiteX60" fmla="*/ 239720 w 900153"/>
                <a:gd name="connsiteY60" fmla="*/ 756990 h 1216219"/>
                <a:gd name="connsiteX61" fmla="*/ 225598 w 900153"/>
                <a:gd name="connsiteY61" fmla="*/ 753459 h 1216219"/>
                <a:gd name="connsiteX62" fmla="*/ 218537 w 900153"/>
                <a:gd name="connsiteY62" fmla="*/ 728746 h 1216219"/>
                <a:gd name="connsiteX63" fmla="*/ 207945 w 900153"/>
                <a:gd name="connsiteY63" fmla="*/ 725215 h 1216219"/>
                <a:gd name="connsiteX64" fmla="*/ 197354 w 900153"/>
                <a:gd name="connsiteY64" fmla="*/ 696971 h 1216219"/>
                <a:gd name="connsiteX65" fmla="*/ 190293 w 900153"/>
                <a:gd name="connsiteY65" fmla="*/ 686380 h 1216219"/>
                <a:gd name="connsiteX66" fmla="*/ 183232 w 900153"/>
                <a:gd name="connsiteY66" fmla="*/ 672258 h 1216219"/>
                <a:gd name="connsiteX67" fmla="*/ 176171 w 900153"/>
                <a:gd name="connsiteY67" fmla="*/ 661666 h 1216219"/>
                <a:gd name="connsiteX68" fmla="*/ 172640 w 900153"/>
                <a:gd name="connsiteY68" fmla="*/ 651075 h 1216219"/>
                <a:gd name="connsiteX69" fmla="*/ 144396 w 900153"/>
                <a:gd name="connsiteY69" fmla="*/ 619300 h 1216219"/>
                <a:gd name="connsiteX70" fmla="*/ 137335 w 900153"/>
                <a:gd name="connsiteY70" fmla="*/ 608709 h 1216219"/>
                <a:gd name="connsiteX71" fmla="*/ 130274 w 900153"/>
                <a:gd name="connsiteY71" fmla="*/ 583995 h 1216219"/>
                <a:gd name="connsiteX72" fmla="*/ 119683 w 900153"/>
                <a:gd name="connsiteY72" fmla="*/ 559282 h 1216219"/>
                <a:gd name="connsiteX73" fmla="*/ 109091 w 900153"/>
                <a:gd name="connsiteY73" fmla="*/ 555751 h 1216219"/>
                <a:gd name="connsiteX74" fmla="*/ 77317 w 900153"/>
                <a:gd name="connsiteY74" fmla="*/ 566343 h 1216219"/>
                <a:gd name="connsiteX75" fmla="*/ 66725 w 900153"/>
                <a:gd name="connsiteY75" fmla="*/ 594587 h 1216219"/>
                <a:gd name="connsiteX76" fmla="*/ 52603 w 900153"/>
                <a:gd name="connsiteY76" fmla="*/ 598117 h 1216219"/>
                <a:gd name="connsiteX77" fmla="*/ 42012 w 900153"/>
                <a:gd name="connsiteY77" fmla="*/ 605178 h 1216219"/>
                <a:gd name="connsiteX78" fmla="*/ 31420 w 900153"/>
                <a:gd name="connsiteY78" fmla="*/ 608709 h 1216219"/>
                <a:gd name="connsiteX79" fmla="*/ 24359 w 900153"/>
                <a:gd name="connsiteY79" fmla="*/ 619300 h 1216219"/>
                <a:gd name="connsiteX80" fmla="*/ 17298 w 900153"/>
                <a:gd name="connsiteY80" fmla="*/ 661666 h 1216219"/>
                <a:gd name="connsiteX81" fmla="*/ 13768 w 900153"/>
                <a:gd name="connsiteY81" fmla="*/ 672258 h 1216219"/>
                <a:gd name="connsiteX82" fmla="*/ 10237 w 900153"/>
                <a:gd name="connsiteY82" fmla="*/ 693441 h 1216219"/>
                <a:gd name="connsiteX83" fmla="*/ 6707 w 900153"/>
                <a:gd name="connsiteY83" fmla="*/ 707563 h 1216219"/>
                <a:gd name="connsiteX84" fmla="*/ 10237 w 900153"/>
                <a:gd name="connsiteY84" fmla="*/ 845252 h 1216219"/>
                <a:gd name="connsiteX85" fmla="*/ 10237 w 900153"/>
                <a:gd name="connsiteY85" fmla="*/ 912332 h 1216219"/>
                <a:gd name="connsiteX86" fmla="*/ 13768 w 900153"/>
                <a:gd name="connsiteY86" fmla="*/ 937045 h 1216219"/>
                <a:gd name="connsiteX87" fmla="*/ 24359 w 900153"/>
                <a:gd name="connsiteY87" fmla="*/ 933515 h 1216219"/>
                <a:gd name="connsiteX88" fmla="*/ 27890 w 900153"/>
                <a:gd name="connsiteY88" fmla="*/ 919393 h 1216219"/>
                <a:gd name="connsiteX89" fmla="*/ 116152 w 900153"/>
                <a:gd name="connsiteY89" fmla="*/ 933515 h 1216219"/>
                <a:gd name="connsiteX90" fmla="*/ 133805 w 900153"/>
                <a:gd name="connsiteY90" fmla="*/ 937045 h 1216219"/>
                <a:gd name="connsiteX91" fmla="*/ 158518 w 900153"/>
                <a:gd name="connsiteY91" fmla="*/ 933515 h 1216219"/>
                <a:gd name="connsiteX92" fmla="*/ 162049 w 900153"/>
                <a:gd name="connsiteY92" fmla="*/ 919393 h 1216219"/>
                <a:gd name="connsiteX93" fmla="*/ 169110 w 900153"/>
                <a:gd name="connsiteY93" fmla="*/ 908801 h 1216219"/>
                <a:gd name="connsiteX94" fmla="*/ 172640 w 900153"/>
                <a:gd name="connsiteY94" fmla="*/ 898210 h 1216219"/>
                <a:gd name="connsiteX95" fmla="*/ 200884 w 900153"/>
                <a:gd name="connsiteY95" fmla="*/ 894679 h 1216219"/>
                <a:gd name="connsiteX96" fmla="*/ 211476 w 900153"/>
                <a:gd name="connsiteY96" fmla="*/ 891149 h 1216219"/>
                <a:gd name="connsiteX97" fmla="*/ 296208 w 900153"/>
                <a:gd name="connsiteY97" fmla="*/ 898210 h 1216219"/>
                <a:gd name="connsiteX98" fmla="*/ 299738 w 900153"/>
                <a:gd name="connsiteY98" fmla="*/ 908801 h 1216219"/>
                <a:gd name="connsiteX99" fmla="*/ 303269 w 900153"/>
                <a:gd name="connsiteY99" fmla="*/ 922923 h 1216219"/>
                <a:gd name="connsiteX100" fmla="*/ 306799 w 900153"/>
                <a:gd name="connsiteY100" fmla="*/ 947637 h 1216219"/>
                <a:gd name="connsiteX101" fmla="*/ 338574 w 900153"/>
                <a:gd name="connsiteY101" fmla="*/ 965290 h 1216219"/>
                <a:gd name="connsiteX102" fmla="*/ 363288 w 900153"/>
                <a:gd name="connsiteY102" fmla="*/ 979412 h 1216219"/>
                <a:gd name="connsiteX103" fmla="*/ 366818 w 900153"/>
                <a:gd name="connsiteY103" fmla="*/ 990003 h 1216219"/>
                <a:gd name="connsiteX104" fmla="*/ 377410 w 900153"/>
                <a:gd name="connsiteY104" fmla="*/ 1000595 h 1216219"/>
                <a:gd name="connsiteX105" fmla="*/ 380940 w 900153"/>
                <a:gd name="connsiteY105" fmla="*/ 1028839 h 1216219"/>
                <a:gd name="connsiteX106" fmla="*/ 388001 w 900153"/>
                <a:gd name="connsiteY106" fmla="*/ 1039430 h 1216219"/>
                <a:gd name="connsiteX107" fmla="*/ 395062 w 900153"/>
                <a:gd name="connsiteY107" fmla="*/ 1053552 h 1216219"/>
                <a:gd name="connsiteX108" fmla="*/ 398593 w 900153"/>
                <a:gd name="connsiteY108" fmla="*/ 1081796 h 1216219"/>
                <a:gd name="connsiteX109" fmla="*/ 402123 w 900153"/>
                <a:gd name="connsiteY109" fmla="*/ 1134754 h 1216219"/>
                <a:gd name="connsiteX110" fmla="*/ 409184 w 900153"/>
                <a:gd name="connsiteY110" fmla="*/ 1159467 h 1216219"/>
                <a:gd name="connsiteX111" fmla="*/ 430367 w 900153"/>
                <a:gd name="connsiteY111" fmla="*/ 1180650 h 1216219"/>
                <a:gd name="connsiteX112" fmla="*/ 451550 w 900153"/>
                <a:gd name="connsiteY112" fmla="*/ 1198303 h 1216219"/>
                <a:gd name="connsiteX113" fmla="*/ 465672 w 900153"/>
                <a:gd name="connsiteY113" fmla="*/ 1208894 h 1216219"/>
                <a:gd name="connsiteX114" fmla="*/ 486855 w 900153"/>
                <a:gd name="connsiteY114" fmla="*/ 1215955 h 1216219"/>
                <a:gd name="connsiteX115" fmla="*/ 508038 w 900153"/>
                <a:gd name="connsiteY115" fmla="*/ 1212425 h 1216219"/>
                <a:gd name="connsiteX116" fmla="*/ 515099 w 900153"/>
                <a:gd name="connsiteY116" fmla="*/ 1198303 h 1216219"/>
                <a:gd name="connsiteX117" fmla="*/ 522160 w 900153"/>
                <a:gd name="connsiteY117" fmla="*/ 1173589 h 1216219"/>
                <a:gd name="connsiteX118" fmla="*/ 525691 w 900153"/>
                <a:gd name="connsiteY118" fmla="*/ 1162998 h 1216219"/>
                <a:gd name="connsiteX119" fmla="*/ 529221 w 900153"/>
                <a:gd name="connsiteY119" fmla="*/ 1134754 h 1216219"/>
                <a:gd name="connsiteX120" fmla="*/ 536282 w 900153"/>
                <a:gd name="connsiteY120" fmla="*/ 1110040 h 1216219"/>
                <a:gd name="connsiteX121" fmla="*/ 539813 w 900153"/>
                <a:gd name="connsiteY121" fmla="*/ 1095918 h 1216219"/>
                <a:gd name="connsiteX122" fmla="*/ 546874 w 900153"/>
                <a:gd name="connsiteY122" fmla="*/ 1085327 h 1216219"/>
                <a:gd name="connsiteX123" fmla="*/ 557465 w 900153"/>
                <a:gd name="connsiteY123" fmla="*/ 1060613 h 1216219"/>
                <a:gd name="connsiteX124" fmla="*/ 560996 w 900153"/>
                <a:gd name="connsiteY124" fmla="*/ 1050022 h 1216219"/>
                <a:gd name="connsiteX125" fmla="*/ 575118 w 900153"/>
                <a:gd name="connsiteY125" fmla="*/ 1042961 h 1216219"/>
                <a:gd name="connsiteX126" fmla="*/ 585709 w 900153"/>
                <a:gd name="connsiteY126" fmla="*/ 1035900 h 1216219"/>
                <a:gd name="connsiteX127" fmla="*/ 589240 w 900153"/>
                <a:gd name="connsiteY127" fmla="*/ 1025308 h 1216219"/>
                <a:gd name="connsiteX128" fmla="*/ 592770 w 900153"/>
                <a:gd name="connsiteY128" fmla="*/ 1007656 h 1216219"/>
                <a:gd name="connsiteX129" fmla="*/ 603362 w 900153"/>
                <a:gd name="connsiteY129" fmla="*/ 1004125 h 1216219"/>
                <a:gd name="connsiteX130" fmla="*/ 624545 w 900153"/>
                <a:gd name="connsiteY130" fmla="*/ 965290 h 1216219"/>
                <a:gd name="connsiteX131" fmla="*/ 628075 w 900153"/>
                <a:gd name="connsiteY131" fmla="*/ 954698 h 1216219"/>
                <a:gd name="connsiteX132" fmla="*/ 642197 w 900153"/>
                <a:gd name="connsiteY132" fmla="*/ 947637 h 1216219"/>
                <a:gd name="connsiteX133" fmla="*/ 645728 w 900153"/>
                <a:gd name="connsiteY133" fmla="*/ 937045 h 1216219"/>
                <a:gd name="connsiteX134" fmla="*/ 656319 w 900153"/>
                <a:gd name="connsiteY134" fmla="*/ 901740 h 1216219"/>
                <a:gd name="connsiteX135" fmla="*/ 663380 w 900153"/>
                <a:gd name="connsiteY135" fmla="*/ 887618 h 1216219"/>
                <a:gd name="connsiteX136" fmla="*/ 673972 w 900153"/>
                <a:gd name="connsiteY136" fmla="*/ 877027 h 1216219"/>
                <a:gd name="connsiteX137" fmla="*/ 677502 w 900153"/>
                <a:gd name="connsiteY137" fmla="*/ 862905 h 1216219"/>
                <a:gd name="connsiteX138" fmla="*/ 688094 w 900153"/>
                <a:gd name="connsiteY138" fmla="*/ 831130 h 1216219"/>
                <a:gd name="connsiteX139" fmla="*/ 695155 w 900153"/>
                <a:gd name="connsiteY139" fmla="*/ 809947 h 1216219"/>
                <a:gd name="connsiteX140" fmla="*/ 698685 w 900153"/>
                <a:gd name="connsiteY140" fmla="*/ 799356 h 1216219"/>
                <a:gd name="connsiteX141" fmla="*/ 702216 w 900153"/>
                <a:gd name="connsiteY141" fmla="*/ 781703 h 1216219"/>
                <a:gd name="connsiteX142" fmla="*/ 723399 w 900153"/>
                <a:gd name="connsiteY142" fmla="*/ 767581 h 1216219"/>
                <a:gd name="connsiteX143" fmla="*/ 730460 w 900153"/>
                <a:gd name="connsiteY143" fmla="*/ 704032 h 1216219"/>
                <a:gd name="connsiteX144" fmla="*/ 737521 w 900153"/>
                <a:gd name="connsiteY144" fmla="*/ 689910 h 1216219"/>
                <a:gd name="connsiteX145" fmla="*/ 755173 w 900153"/>
                <a:gd name="connsiteY145" fmla="*/ 661666 h 1216219"/>
                <a:gd name="connsiteX146" fmla="*/ 762234 w 900153"/>
                <a:gd name="connsiteY146" fmla="*/ 636953 h 1216219"/>
                <a:gd name="connsiteX147" fmla="*/ 765765 w 900153"/>
                <a:gd name="connsiteY147" fmla="*/ 626361 h 1216219"/>
                <a:gd name="connsiteX148" fmla="*/ 769295 w 900153"/>
                <a:gd name="connsiteY148" fmla="*/ 612239 h 1216219"/>
                <a:gd name="connsiteX149" fmla="*/ 776356 w 900153"/>
                <a:gd name="connsiteY149" fmla="*/ 601648 h 1216219"/>
                <a:gd name="connsiteX150" fmla="*/ 783417 w 900153"/>
                <a:gd name="connsiteY150" fmla="*/ 576934 h 1216219"/>
                <a:gd name="connsiteX151" fmla="*/ 790478 w 900153"/>
                <a:gd name="connsiteY151" fmla="*/ 552221 h 1216219"/>
                <a:gd name="connsiteX152" fmla="*/ 801070 w 900153"/>
                <a:gd name="connsiteY152" fmla="*/ 516916 h 1216219"/>
                <a:gd name="connsiteX153" fmla="*/ 804600 w 900153"/>
                <a:gd name="connsiteY153" fmla="*/ 502794 h 1216219"/>
                <a:gd name="connsiteX154" fmla="*/ 825783 w 900153"/>
                <a:gd name="connsiteY154" fmla="*/ 478080 h 1216219"/>
                <a:gd name="connsiteX155" fmla="*/ 839905 w 900153"/>
                <a:gd name="connsiteY155" fmla="*/ 474550 h 1216219"/>
                <a:gd name="connsiteX156" fmla="*/ 857558 w 900153"/>
                <a:gd name="connsiteY156" fmla="*/ 453367 h 1216219"/>
                <a:gd name="connsiteX157" fmla="*/ 871680 w 900153"/>
                <a:gd name="connsiteY157" fmla="*/ 446306 h 1216219"/>
                <a:gd name="connsiteX158" fmla="*/ 896393 w 900153"/>
                <a:gd name="connsiteY158" fmla="*/ 407470 h 1216219"/>
                <a:gd name="connsiteX159" fmla="*/ 899924 w 900153"/>
                <a:gd name="connsiteY159" fmla="*/ 396879 h 1216219"/>
                <a:gd name="connsiteX160" fmla="*/ 899924 w 900153"/>
                <a:gd name="connsiteY160" fmla="*/ 361574 h 1216219"/>
                <a:gd name="connsiteX161" fmla="*/ 892863 w 900153"/>
                <a:gd name="connsiteY161" fmla="*/ 315677 h 1216219"/>
                <a:gd name="connsiteX162" fmla="*/ 889332 w 900153"/>
                <a:gd name="connsiteY162" fmla="*/ 238006 h 1216219"/>
                <a:gd name="connsiteX163" fmla="*/ 885802 w 900153"/>
                <a:gd name="connsiteY163" fmla="*/ 227415 h 1216219"/>
                <a:gd name="connsiteX164" fmla="*/ 889332 w 900153"/>
                <a:gd name="connsiteY164" fmla="*/ 163866 h 1216219"/>
                <a:gd name="connsiteX165" fmla="*/ 892863 w 900153"/>
                <a:gd name="connsiteY165" fmla="*/ 68542 h 1216219"/>
                <a:gd name="connsiteX166" fmla="*/ 889332 w 900153"/>
                <a:gd name="connsiteY166" fmla="*/ 54420 h 1216219"/>
                <a:gd name="connsiteX167" fmla="*/ 885802 w 900153"/>
                <a:gd name="connsiteY167" fmla="*/ 43829 h 1216219"/>
                <a:gd name="connsiteX168" fmla="*/ 882271 w 900153"/>
                <a:gd name="connsiteY168" fmla="*/ 22645 h 1216219"/>
                <a:gd name="connsiteX169" fmla="*/ 854027 w 900153"/>
                <a:gd name="connsiteY169" fmla="*/ 15584 h 1216219"/>
                <a:gd name="connsiteX170" fmla="*/ 839905 w 900153"/>
                <a:gd name="connsiteY170" fmla="*/ 1462 h 1216219"/>
                <a:gd name="connsiteX171" fmla="*/ 839905 w 900153"/>
                <a:gd name="connsiteY171" fmla="*/ 1462 h 121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900153" h="1216219">
                  <a:moveTo>
                    <a:pt x="878741" y="40298"/>
                  </a:moveTo>
                  <a:cubicBezTo>
                    <a:pt x="877564" y="34414"/>
                    <a:pt x="878698" y="27528"/>
                    <a:pt x="875210" y="22645"/>
                  </a:cubicBezTo>
                  <a:cubicBezTo>
                    <a:pt x="872151" y="18362"/>
                    <a:pt x="865925" y="17657"/>
                    <a:pt x="861088" y="15584"/>
                  </a:cubicBezTo>
                  <a:cubicBezTo>
                    <a:pt x="824725" y="0"/>
                    <a:pt x="883214" y="28412"/>
                    <a:pt x="836375" y="4993"/>
                  </a:cubicBezTo>
                  <a:cubicBezTo>
                    <a:pt x="834276" y="5293"/>
                    <a:pt x="807795" y="7571"/>
                    <a:pt x="801070" y="12054"/>
                  </a:cubicBezTo>
                  <a:cubicBezTo>
                    <a:pt x="796916" y="14824"/>
                    <a:pt x="794009" y="19115"/>
                    <a:pt x="790478" y="22645"/>
                  </a:cubicBezTo>
                  <a:cubicBezTo>
                    <a:pt x="788124" y="32060"/>
                    <a:pt x="786486" y="41683"/>
                    <a:pt x="783417" y="50890"/>
                  </a:cubicBezTo>
                  <a:cubicBezTo>
                    <a:pt x="782240" y="54420"/>
                    <a:pt x="781551" y="58153"/>
                    <a:pt x="779887" y="61481"/>
                  </a:cubicBezTo>
                  <a:cubicBezTo>
                    <a:pt x="769643" y="81971"/>
                    <a:pt x="775051" y="61433"/>
                    <a:pt x="765765" y="86195"/>
                  </a:cubicBezTo>
                  <a:cubicBezTo>
                    <a:pt x="764061" y="90738"/>
                    <a:pt x="763628" y="95669"/>
                    <a:pt x="762234" y="100317"/>
                  </a:cubicBezTo>
                  <a:cubicBezTo>
                    <a:pt x="760095" y="107446"/>
                    <a:pt x="756978" y="114279"/>
                    <a:pt x="755173" y="121500"/>
                  </a:cubicBezTo>
                  <a:cubicBezTo>
                    <a:pt x="747827" y="150888"/>
                    <a:pt x="756772" y="121835"/>
                    <a:pt x="744582" y="146213"/>
                  </a:cubicBezTo>
                  <a:cubicBezTo>
                    <a:pt x="742918" y="149542"/>
                    <a:pt x="743683" y="154173"/>
                    <a:pt x="741051" y="156805"/>
                  </a:cubicBezTo>
                  <a:cubicBezTo>
                    <a:pt x="738420" y="159436"/>
                    <a:pt x="733990" y="159158"/>
                    <a:pt x="730460" y="160335"/>
                  </a:cubicBezTo>
                  <a:cubicBezTo>
                    <a:pt x="728106" y="163866"/>
                    <a:pt x="725504" y="167243"/>
                    <a:pt x="723399" y="170927"/>
                  </a:cubicBezTo>
                  <a:cubicBezTo>
                    <a:pt x="720788" y="175497"/>
                    <a:pt x="720060" y="181328"/>
                    <a:pt x="716338" y="185049"/>
                  </a:cubicBezTo>
                  <a:cubicBezTo>
                    <a:pt x="713706" y="187680"/>
                    <a:pt x="709277" y="187402"/>
                    <a:pt x="705746" y="188579"/>
                  </a:cubicBezTo>
                  <a:cubicBezTo>
                    <a:pt x="686327" y="201526"/>
                    <a:pt x="702807" y="188577"/>
                    <a:pt x="688094" y="206232"/>
                  </a:cubicBezTo>
                  <a:cubicBezTo>
                    <a:pt x="679901" y="216063"/>
                    <a:pt x="673765" y="219626"/>
                    <a:pt x="663380" y="227415"/>
                  </a:cubicBezTo>
                  <a:cubicBezTo>
                    <a:pt x="651703" y="262449"/>
                    <a:pt x="671294" y="208933"/>
                    <a:pt x="649258" y="248598"/>
                  </a:cubicBezTo>
                  <a:cubicBezTo>
                    <a:pt x="634422" y="275302"/>
                    <a:pt x="648070" y="261962"/>
                    <a:pt x="638667" y="283903"/>
                  </a:cubicBezTo>
                  <a:cubicBezTo>
                    <a:pt x="636996" y="287803"/>
                    <a:pt x="633504" y="290699"/>
                    <a:pt x="631606" y="294494"/>
                  </a:cubicBezTo>
                  <a:cubicBezTo>
                    <a:pt x="624731" y="308244"/>
                    <a:pt x="631337" y="303360"/>
                    <a:pt x="624545" y="319208"/>
                  </a:cubicBezTo>
                  <a:cubicBezTo>
                    <a:pt x="622874" y="323108"/>
                    <a:pt x="619838" y="326269"/>
                    <a:pt x="617484" y="329799"/>
                  </a:cubicBezTo>
                  <a:cubicBezTo>
                    <a:pt x="616307" y="336860"/>
                    <a:pt x="615506" y="343994"/>
                    <a:pt x="613953" y="350982"/>
                  </a:cubicBezTo>
                  <a:cubicBezTo>
                    <a:pt x="613146" y="354615"/>
                    <a:pt x="611035" y="357903"/>
                    <a:pt x="610423" y="361574"/>
                  </a:cubicBezTo>
                  <a:cubicBezTo>
                    <a:pt x="608671" y="372086"/>
                    <a:pt x="610262" y="383238"/>
                    <a:pt x="606892" y="393348"/>
                  </a:cubicBezTo>
                  <a:cubicBezTo>
                    <a:pt x="604208" y="401399"/>
                    <a:pt x="596565" y="406941"/>
                    <a:pt x="592770" y="414531"/>
                  </a:cubicBezTo>
                  <a:cubicBezTo>
                    <a:pt x="590416" y="419238"/>
                    <a:pt x="588768" y="424370"/>
                    <a:pt x="585709" y="428653"/>
                  </a:cubicBezTo>
                  <a:cubicBezTo>
                    <a:pt x="582807" y="432716"/>
                    <a:pt x="578183" y="435304"/>
                    <a:pt x="575118" y="439245"/>
                  </a:cubicBezTo>
                  <a:cubicBezTo>
                    <a:pt x="560955" y="457455"/>
                    <a:pt x="562793" y="455039"/>
                    <a:pt x="557465" y="471019"/>
                  </a:cubicBezTo>
                  <a:cubicBezTo>
                    <a:pt x="556288" y="499263"/>
                    <a:pt x="555949" y="527554"/>
                    <a:pt x="553935" y="555751"/>
                  </a:cubicBezTo>
                  <a:cubicBezTo>
                    <a:pt x="553589" y="560591"/>
                    <a:pt x="552315" y="565413"/>
                    <a:pt x="550404" y="569873"/>
                  </a:cubicBezTo>
                  <a:cubicBezTo>
                    <a:pt x="548732" y="573773"/>
                    <a:pt x="545697" y="576934"/>
                    <a:pt x="543343" y="580465"/>
                  </a:cubicBezTo>
                  <a:cubicBezTo>
                    <a:pt x="542166" y="585172"/>
                    <a:pt x="541146" y="589922"/>
                    <a:pt x="539813" y="594587"/>
                  </a:cubicBezTo>
                  <a:cubicBezTo>
                    <a:pt x="538791" y="598165"/>
                    <a:pt x="536948" y="601517"/>
                    <a:pt x="536282" y="605178"/>
                  </a:cubicBezTo>
                  <a:cubicBezTo>
                    <a:pt x="534887" y="612848"/>
                    <a:pt x="533654" y="637201"/>
                    <a:pt x="529221" y="647544"/>
                  </a:cubicBezTo>
                  <a:cubicBezTo>
                    <a:pt x="527549" y="651444"/>
                    <a:pt x="524265" y="654452"/>
                    <a:pt x="522160" y="658136"/>
                  </a:cubicBezTo>
                  <a:cubicBezTo>
                    <a:pt x="519549" y="662706"/>
                    <a:pt x="517172" y="667421"/>
                    <a:pt x="515099" y="672258"/>
                  </a:cubicBezTo>
                  <a:cubicBezTo>
                    <a:pt x="513633" y="675678"/>
                    <a:pt x="513894" y="679943"/>
                    <a:pt x="511569" y="682849"/>
                  </a:cubicBezTo>
                  <a:cubicBezTo>
                    <a:pt x="508918" y="686162"/>
                    <a:pt x="504237" y="687193"/>
                    <a:pt x="500977" y="689910"/>
                  </a:cubicBezTo>
                  <a:cubicBezTo>
                    <a:pt x="497141" y="693106"/>
                    <a:pt x="493916" y="696971"/>
                    <a:pt x="490386" y="700502"/>
                  </a:cubicBezTo>
                  <a:cubicBezTo>
                    <a:pt x="483912" y="719921"/>
                    <a:pt x="490745" y="702521"/>
                    <a:pt x="479794" y="721685"/>
                  </a:cubicBezTo>
                  <a:cubicBezTo>
                    <a:pt x="461882" y="753032"/>
                    <a:pt x="482871" y="720601"/>
                    <a:pt x="465672" y="746398"/>
                  </a:cubicBezTo>
                  <a:cubicBezTo>
                    <a:pt x="464495" y="749929"/>
                    <a:pt x="462949" y="753357"/>
                    <a:pt x="462142" y="756990"/>
                  </a:cubicBezTo>
                  <a:cubicBezTo>
                    <a:pt x="460589" y="763978"/>
                    <a:pt x="460875" y="771382"/>
                    <a:pt x="458611" y="778173"/>
                  </a:cubicBezTo>
                  <a:cubicBezTo>
                    <a:pt x="457269" y="782198"/>
                    <a:pt x="453904" y="785234"/>
                    <a:pt x="451550" y="788764"/>
                  </a:cubicBezTo>
                  <a:cubicBezTo>
                    <a:pt x="450373" y="792295"/>
                    <a:pt x="449684" y="796027"/>
                    <a:pt x="448020" y="799356"/>
                  </a:cubicBezTo>
                  <a:cubicBezTo>
                    <a:pt x="446123" y="803151"/>
                    <a:pt x="442301" y="805922"/>
                    <a:pt x="440959" y="809947"/>
                  </a:cubicBezTo>
                  <a:cubicBezTo>
                    <a:pt x="438695" y="816738"/>
                    <a:pt x="441589" y="825305"/>
                    <a:pt x="437428" y="831130"/>
                  </a:cubicBezTo>
                  <a:cubicBezTo>
                    <a:pt x="434608" y="835078"/>
                    <a:pt x="428013" y="833484"/>
                    <a:pt x="423306" y="834661"/>
                  </a:cubicBezTo>
                  <a:cubicBezTo>
                    <a:pt x="419776" y="837015"/>
                    <a:pt x="416510" y="839825"/>
                    <a:pt x="412715" y="841722"/>
                  </a:cubicBezTo>
                  <a:cubicBezTo>
                    <a:pt x="400888" y="847635"/>
                    <a:pt x="380408" y="847665"/>
                    <a:pt x="370349" y="848783"/>
                  </a:cubicBezTo>
                  <a:cubicBezTo>
                    <a:pt x="364127" y="848005"/>
                    <a:pt x="337586" y="845837"/>
                    <a:pt x="327983" y="841722"/>
                  </a:cubicBezTo>
                  <a:cubicBezTo>
                    <a:pt x="324083" y="840051"/>
                    <a:pt x="321186" y="836559"/>
                    <a:pt x="317391" y="834661"/>
                  </a:cubicBezTo>
                  <a:cubicBezTo>
                    <a:pt x="314062" y="832997"/>
                    <a:pt x="310128" y="832794"/>
                    <a:pt x="306799" y="831130"/>
                  </a:cubicBezTo>
                  <a:cubicBezTo>
                    <a:pt x="279430" y="817445"/>
                    <a:pt x="312233" y="829410"/>
                    <a:pt x="285616" y="820539"/>
                  </a:cubicBezTo>
                  <a:cubicBezTo>
                    <a:pt x="278744" y="799920"/>
                    <a:pt x="287463" y="818854"/>
                    <a:pt x="271494" y="802886"/>
                  </a:cubicBezTo>
                  <a:cubicBezTo>
                    <a:pt x="268494" y="799886"/>
                    <a:pt x="267149" y="795555"/>
                    <a:pt x="264433" y="792295"/>
                  </a:cubicBezTo>
                  <a:cubicBezTo>
                    <a:pt x="255936" y="782099"/>
                    <a:pt x="253667" y="781586"/>
                    <a:pt x="243250" y="774642"/>
                  </a:cubicBezTo>
                  <a:cubicBezTo>
                    <a:pt x="242073" y="768758"/>
                    <a:pt x="243561" y="761600"/>
                    <a:pt x="239720" y="756990"/>
                  </a:cubicBezTo>
                  <a:cubicBezTo>
                    <a:pt x="236614" y="753262"/>
                    <a:pt x="229029" y="756890"/>
                    <a:pt x="225598" y="753459"/>
                  </a:cubicBezTo>
                  <a:cubicBezTo>
                    <a:pt x="219540" y="747401"/>
                    <a:pt x="224595" y="734804"/>
                    <a:pt x="218537" y="728746"/>
                  </a:cubicBezTo>
                  <a:cubicBezTo>
                    <a:pt x="215905" y="726114"/>
                    <a:pt x="211476" y="726392"/>
                    <a:pt x="207945" y="725215"/>
                  </a:cubicBezTo>
                  <a:cubicBezTo>
                    <a:pt x="191386" y="700378"/>
                    <a:pt x="210441" y="731872"/>
                    <a:pt x="197354" y="696971"/>
                  </a:cubicBezTo>
                  <a:cubicBezTo>
                    <a:pt x="195864" y="692998"/>
                    <a:pt x="192398" y="690064"/>
                    <a:pt x="190293" y="686380"/>
                  </a:cubicBezTo>
                  <a:cubicBezTo>
                    <a:pt x="187682" y="681810"/>
                    <a:pt x="185843" y="676828"/>
                    <a:pt x="183232" y="672258"/>
                  </a:cubicBezTo>
                  <a:cubicBezTo>
                    <a:pt x="181127" y="668574"/>
                    <a:pt x="178069" y="665461"/>
                    <a:pt x="176171" y="661666"/>
                  </a:cubicBezTo>
                  <a:cubicBezTo>
                    <a:pt x="174507" y="658338"/>
                    <a:pt x="174304" y="654403"/>
                    <a:pt x="172640" y="651075"/>
                  </a:cubicBezTo>
                  <a:cubicBezTo>
                    <a:pt x="162361" y="630518"/>
                    <a:pt x="163117" y="647381"/>
                    <a:pt x="144396" y="619300"/>
                  </a:cubicBezTo>
                  <a:lnTo>
                    <a:pt x="137335" y="608709"/>
                  </a:lnTo>
                  <a:cubicBezTo>
                    <a:pt x="126300" y="564563"/>
                    <a:pt x="140404" y="619449"/>
                    <a:pt x="130274" y="583995"/>
                  </a:cubicBezTo>
                  <a:cubicBezTo>
                    <a:pt x="127761" y="575200"/>
                    <a:pt x="127646" y="565653"/>
                    <a:pt x="119683" y="559282"/>
                  </a:cubicBezTo>
                  <a:cubicBezTo>
                    <a:pt x="116777" y="556957"/>
                    <a:pt x="112622" y="556928"/>
                    <a:pt x="109091" y="555751"/>
                  </a:cubicBezTo>
                  <a:cubicBezTo>
                    <a:pt x="102944" y="556981"/>
                    <a:pt x="82189" y="559522"/>
                    <a:pt x="77317" y="566343"/>
                  </a:cubicBezTo>
                  <a:cubicBezTo>
                    <a:pt x="68235" y="579057"/>
                    <a:pt x="80451" y="585436"/>
                    <a:pt x="66725" y="594587"/>
                  </a:cubicBezTo>
                  <a:cubicBezTo>
                    <a:pt x="62688" y="597278"/>
                    <a:pt x="57310" y="596940"/>
                    <a:pt x="52603" y="598117"/>
                  </a:cubicBezTo>
                  <a:cubicBezTo>
                    <a:pt x="49073" y="600471"/>
                    <a:pt x="45807" y="603280"/>
                    <a:pt x="42012" y="605178"/>
                  </a:cubicBezTo>
                  <a:cubicBezTo>
                    <a:pt x="38683" y="606842"/>
                    <a:pt x="34326" y="606384"/>
                    <a:pt x="31420" y="608709"/>
                  </a:cubicBezTo>
                  <a:cubicBezTo>
                    <a:pt x="28107" y="611360"/>
                    <a:pt x="26713" y="615770"/>
                    <a:pt x="24359" y="619300"/>
                  </a:cubicBezTo>
                  <a:cubicBezTo>
                    <a:pt x="15006" y="656717"/>
                    <a:pt x="28318" y="601055"/>
                    <a:pt x="17298" y="661666"/>
                  </a:cubicBezTo>
                  <a:cubicBezTo>
                    <a:pt x="16632" y="665328"/>
                    <a:pt x="14575" y="668625"/>
                    <a:pt x="13768" y="672258"/>
                  </a:cubicBezTo>
                  <a:cubicBezTo>
                    <a:pt x="12215" y="679246"/>
                    <a:pt x="11641" y="686422"/>
                    <a:pt x="10237" y="693441"/>
                  </a:cubicBezTo>
                  <a:cubicBezTo>
                    <a:pt x="9285" y="698199"/>
                    <a:pt x="7884" y="702856"/>
                    <a:pt x="6707" y="707563"/>
                  </a:cubicBezTo>
                  <a:cubicBezTo>
                    <a:pt x="7884" y="753459"/>
                    <a:pt x="10237" y="799341"/>
                    <a:pt x="10237" y="845252"/>
                  </a:cubicBezTo>
                  <a:cubicBezTo>
                    <a:pt x="10237" y="916743"/>
                    <a:pt x="0" y="881615"/>
                    <a:pt x="10237" y="912332"/>
                  </a:cubicBezTo>
                  <a:cubicBezTo>
                    <a:pt x="11414" y="920570"/>
                    <a:pt x="9152" y="930121"/>
                    <a:pt x="13768" y="937045"/>
                  </a:cubicBezTo>
                  <a:cubicBezTo>
                    <a:pt x="15832" y="940141"/>
                    <a:pt x="22034" y="936421"/>
                    <a:pt x="24359" y="933515"/>
                  </a:cubicBezTo>
                  <a:cubicBezTo>
                    <a:pt x="27390" y="929726"/>
                    <a:pt x="26713" y="924100"/>
                    <a:pt x="27890" y="919393"/>
                  </a:cubicBezTo>
                  <a:cubicBezTo>
                    <a:pt x="50242" y="952919"/>
                    <a:pt x="29041" y="927293"/>
                    <a:pt x="116152" y="933515"/>
                  </a:cubicBezTo>
                  <a:cubicBezTo>
                    <a:pt x="122138" y="933943"/>
                    <a:pt x="127921" y="935868"/>
                    <a:pt x="133805" y="937045"/>
                  </a:cubicBezTo>
                  <a:cubicBezTo>
                    <a:pt x="142043" y="935868"/>
                    <a:pt x="151462" y="937925"/>
                    <a:pt x="158518" y="933515"/>
                  </a:cubicBezTo>
                  <a:cubicBezTo>
                    <a:pt x="162633" y="930943"/>
                    <a:pt x="160138" y="923853"/>
                    <a:pt x="162049" y="919393"/>
                  </a:cubicBezTo>
                  <a:cubicBezTo>
                    <a:pt x="163721" y="915493"/>
                    <a:pt x="166756" y="912332"/>
                    <a:pt x="169110" y="908801"/>
                  </a:cubicBezTo>
                  <a:cubicBezTo>
                    <a:pt x="170287" y="905271"/>
                    <a:pt x="169239" y="899721"/>
                    <a:pt x="172640" y="898210"/>
                  </a:cubicBezTo>
                  <a:cubicBezTo>
                    <a:pt x="181310" y="894357"/>
                    <a:pt x="191549" y="896376"/>
                    <a:pt x="200884" y="894679"/>
                  </a:cubicBezTo>
                  <a:cubicBezTo>
                    <a:pt x="204546" y="894013"/>
                    <a:pt x="207945" y="892326"/>
                    <a:pt x="211476" y="891149"/>
                  </a:cubicBezTo>
                  <a:cubicBezTo>
                    <a:pt x="239720" y="893503"/>
                    <a:pt x="268416" y="892652"/>
                    <a:pt x="296208" y="898210"/>
                  </a:cubicBezTo>
                  <a:cubicBezTo>
                    <a:pt x="299857" y="898940"/>
                    <a:pt x="298716" y="905223"/>
                    <a:pt x="299738" y="908801"/>
                  </a:cubicBezTo>
                  <a:cubicBezTo>
                    <a:pt x="301071" y="913467"/>
                    <a:pt x="302401" y="918149"/>
                    <a:pt x="303269" y="922923"/>
                  </a:cubicBezTo>
                  <a:cubicBezTo>
                    <a:pt x="304758" y="931110"/>
                    <a:pt x="302331" y="940616"/>
                    <a:pt x="306799" y="947637"/>
                  </a:cubicBezTo>
                  <a:cubicBezTo>
                    <a:pt x="315398" y="961149"/>
                    <a:pt x="326808" y="960247"/>
                    <a:pt x="338574" y="965290"/>
                  </a:cubicBezTo>
                  <a:cubicBezTo>
                    <a:pt x="351117" y="970666"/>
                    <a:pt x="352650" y="972320"/>
                    <a:pt x="363288" y="979412"/>
                  </a:cubicBezTo>
                  <a:cubicBezTo>
                    <a:pt x="364465" y="982942"/>
                    <a:pt x="364754" y="986907"/>
                    <a:pt x="366818" y="990003"/>
                  </a:cubicBezTo>
                  <a:cubicBezTo>
                    <a:pt x="369588" y="994158"/>
                    <a:pt x="375704" y="995902"/>
                    <a:pt x="377410" y="1000595"/>
                  </a:cubicBezTo>
                  <a:cubicBezTo>
                    <a:pt x="380652" y="1009512"/>
                    <a:pt x="378444" y="1019685"/>
                    <a:pt x="380940" y="1028839"/>
                  </a:cubicBezTo>
                  <a:cubicBezTo>
                    <a:pt x="382056" y="1032932"/>
                    <a:pt x="385896" y="1035746"/>
                    <a:pt x="388001" y="1039430"/>
                  </a:cubicBezTo>
                  <a:cubicBezTo>
                    <a:pt x="390612" y="1044000"/>
                    <a:pt x="392708" y="1048845"/>
                    <a:pt x="395062" y="1053552"/>
                  </a:cubicBezTo>
                  <a:cubicBezTo>
                    <a:pt x="396239" y="1062967"/>
                    <a:pt x="397771" y="1072344"/>
                    <a:pt x="398593" y="1081796"/>
                  </a:cubicBezTo>
                  <a:cubicBezTo>
                    <a:pt x="400126" y="1099421"/>
                    <a:pt x="400271" y="1117159"/>
                    <a:pt x="402123" y="1134754"/>
                  </a:cubicBezTo>
                  <a:cubicBezTo>
                    <a:pt x="402209" y="1135575"/>
                    <a:pt x="407454" y="1157242"/>
                    <a:pt x="409184" y="1159467"/>
                  </a:cubicBezTo>
                  <a:cubicBezTo>
                    <a:pt x="415315" y="1167349"/>
                    <a:pt x="423306" y="1173589"/>
                    <a:pt x="430367" y="1180650"/>
                  </a:cubicBezTo>
                  <a:cubicBezTo>
                    <a:pt x="446849" y="1197132"/>
                    <a:pt x="434349" y="1186017"/>
                    <a:pt x="451550" y="1198303"/>
                  </a:cubicBezTo>
                  <a:cubicBezTo>
                    <a:pt x="456338" y="1201723"/>
                    <a:pt x="460409" y="1206263"/>
                    <a:pt x="465672" y="1208894"/>
                  </a:cubicBezTo>
                  <a:cubicBezTo>
                    <a:pt x="472329" y="1212223"/>
                    <a:pt x="486855" y="1215955"/>
                    <a:pt x="486855" y="1215955"/>
                  </a:cubicBezTo>
                  <a:cubicBezTo>
                    <a:pt x="493916" y="1214778"/>
                    <a:pt x="501968" y="1216219"/>
                    <a:pt x="508038" y="1212425"/>
                  </a:cubicBezTo>
                  <a:cubicBezTo>
                    <a:pt x="512501" y="1209636"/>
                    <a:pt x="513026" y="1203140"/>
                    <a:pt x="515099" y="1198303"/>
                  </a:cubicBezTo>
                  <a:cubicBezTo>
                    <a:pt x="518730" y="1189831"/>
                    <a:pt x="519598" y="1182556"/>
                    <a:pt x="522160" y="1173589"/>
                  </a:cubicBezTo>
                  <a:cubicBezTo>
                    <a:pt x="523182" y="1170011"/>
                    <a:pt x="524514" y="1166528"/>
                    <a:pt x="525691" y="1162998"/>
                  </a:cubicBezTo>
                  <a:cubicBezTo>
                    <a:pt x="526868" y="1153583"/>
                    <a:pt x="527661" y="1144113"/>
                    <a:pt x="529221" y="1134754"/>
                  </a:cubicBezTo>
                  <a:cubicBezTo>
                    <a:pt x="531426" y="1121525"/>
                    <a:pt x="532927" y="1121782"/>
                    <a:pt x="536282" y="1110040"/>
                  </a:cubicBezTo>
                  <a:cubicBezTo>
                    <a:pt x="537615" y="1105374"/>
                    <a:pt x="537901" y="1100378"/>
                    <a:pt x="539813" y="1095918"/>
                  </a:cubicBezTo>
                  <a:cubicBezTo>
                    <a:pt x="541484" y="1092018"/>
                    <a:pt x="544520" y="1088857"/>
                    <a:pt x="546874" y="1085327"/>
                  </a:cubicBezTo>
                  <a:cubicBezTo>
                    <a:pt x="555148" y="1060500"/>
                    <a:pt x="544384" y="1091134"/>
                    <a:pt x="557465" y="1060613"/>
                  </a:cubicBezTo>
                  <a:cubicBezTo>
                    <a:pt x="558931" y="1057193"/>
                    <a:pt x="558365" y="1052653"/>
                    <a:pt x="560996" y="1050022"/>
                  </a:cubicBezTo>
                  <a:cubicBezTo>
                    <a:pt x="564718" y="1046301"/>
                    <a:pt x="570548" y="1045572"/>
                    <a:pt x="575118" y="1042961"/>
                  </a:cubicBezTo>
                  <a:cubicBezTo>
                    <a:pt x="578802" y="1040856"/>
                    <a:pt x="582179" y="1038254"/>
                    <a:pt x="585709" y="1035900"/>
                  </a:cubicBezTo>
                  <a:cubicBezTo>
                    <a:pt x="586886" y="1032369"/>
                    <a:pt x="588337" y="1028919"/>
                    <a:pt x="589240" y="1025308"/>
                  </a:cubicBezTo>
                  <a:cubicBezTo>
                    <a:pt x="590695" y="1019487"/>
                    <a:pt x="589442" y="1012649"/>
                    <a:pt x="592770" y="1007656"/>
                  </a:cubicBezTo>
                  <a:cubicBezTo>
                    <a:pt x="594834" y="1004559"/>
                    <a:pt x="599831" y="1005302"/>
                    <a:pt x="603362" y="1004125"/>
                  </a:cubicBezTo>
                  <a:cubicBezTo>
                    <a:pt x="619043" y="980603"/>
                    <a:pt x="615793" y="988630"/>
                    <a:pt x="624545" y="965290"/>
                  </a:cubicBezTo>
                  <a:cubicBezTo>
                    <a:pt x="625852" y="961805"/>
                    <a:pt x="625444" y="957330"/>
                    <a:pt x="628075" y="954698"/>
                  </a:cubicBezTo>
                  <a:cubicBezTo>
                    <a:pt x="631796" y="950976"/>
                    <a:pt x="637490" y="949991"/>
                    <a:pt x="642197" y="947637"/>
                  </a:cubicBezTo>
                  <a:cubicBezTo>
                    <a:pt x="643374" y="944106"/>
                    <a:pt x="644706" y="940623"/>
                    <a:pt x="645728" y="937045"/>
                  </a:cubicBezTo>
                  <a:cubicBezTo>
                    <a:pt x="649107" y="925217"/>
                    <a:pt x="650723" y="912932"/>
                    <a:pt x="656319" y="901740"/>
                  </a:cubicBezTo>
                  <a:cubicBezTo>
                    <a:pt x="658673" y="897033"/>
                    <a:pt x="660321" y="891901"/>
                    <a:pt x="663380" y="887618"/>
                  </a:cubicBezTo>
                  <a:cubicBezTo>
                    <a:pt x="666282" y="883555"/>
                    <a:pt x="670441" y="880557"/>
                    <a:pt x="673972" y="877027"/>
                  </a:cubicBezTo>
                  <a:cubicBezTo>
                    <a:pt x="675149" y="872320"/>
                    <a:pt x="676075" y="867543"/>
                    <a:pt x="677502" y="862905"/>
                  </a:cubicBezTo>
                  <a:cubicBezTo>
                    <a:pt x="680785" y="852234"/>
                    <a:pt x="684563" y="841722"/>
                    <a:pt x="688094" y="831130"/>
                  </a:cubicBezTo>
                  <a:lnTo>
                    <a:pt x="695155" y="809947"/>
                  </a:lnTo>
                  <a:cubicBezTo>
                    <a:pt x="696332" y="806417"/>
                    <a:pt x="697955" y="803005"/>
                    <a:pt x="698685" y="799356"/>
                  </a:cubicBezTo>
                  <a:cubicBezTo>
                    <a:pt x="699862" y="793472"/>
                    <a:pt x="698532" y="786440"/>
                    <a:pt x="702216" y="781703"/>
                  </a:cubicBezTo>
                  <a:cubicBezTo>
                    <a:pt x="707426" y="775004"/>
                    <a:pt x="723399" y="767581"/>
                    <a:pt x="723399" y="767581"/>
                  </a:cubicBezTo>
                  <a:cubicBezTo>
                    <a:pt x="725753" y="746398"/>
                    <a:pt x="720928" y="723095"/>
                    <a:pt x="730460" y="704032"/>
                  </a:cubicBezTo>
                  <a:cubicBezTo>
                    <a:pt x="732814" y="699325"/>
                    <a:pt x="735566" y="694797"/>
                    <a:pt x="737521" y="689910"/>
                  </a:cubicBezTo>
                  <a:cubicBezTo>
                    <a:pt x="748215" y="663174"/>
                    <a:pt x="737083" y="673727"/>
                    <a:pt x="755173" y="661666"/>
                  </a:cubicBezTo>
                  <a:cubicBezTo>
                    <a:pt x="763637" y="636278"/>
                    <a:pt x="753370" y="667976"/>
                    <a:pt x="762234" y="636953"/>
                  </a:cubicBezTo>
                  <a:cubicBezTo>
                    <a:pt x="763256" y="633375"/>
                    <a:pt x="764743" y="629939"/>
                    <a:pt x="765765" y="626361"/>
                  </a:cubicBezTo>
                  <a:cubicBezTo>
                    <a:pt x="767098" y="621696"/>
                    <a:pt x="767384" y="616699"/>
                    <a:pt x="769295" y="612239"/>
                  </a:cubicBezTo>
                  <a:cubicBezTo>
                    <a:pt x="770966" y="608339"/>
                    <a:pt x="774002" y="605178"/>
                    <a:pt x="776356" y="601648"/>
                  </a:cubicBezTo>
                  <a:cubicBezTo>
                    <a:pt x="787394" y="557501"/>
                    <a:pt x="773287" y="612389"/>
                    <a:pt x="783417" y="576934"/>
                  </a:cubicBezTo>
                  <a:cubicBezTo>
                    <a:pt x="792281" y="545911"/>
                    <a:pt x="782016" y="577608"/>
                    <a:pt x="790478" y="552221"/>
                  </a:cubicBezTo>
                  <a:cubicBezTo>
                    <a:pt x="798700" y="494672"/>
                    <a:pt x="787307" y="549031"/>
                    <a:pt x="801070" y="516916"/>
                  </a:cubicBezTo>
                  <a:cubicBezTo>
                    <a:pt x="802981" y="512456"/>
                    <a:pt x="802430" y="507134"/>
                    <a:pt x="804600" y="502794"/>
                  </a:cubicBezTo>
                  <a:cubicBezTo>
                    <a:pt x="806630" y="498735"/>
                    <a:pt x="820839" y="480905"/>
                    <a:pt x="825783" y="478080"/>
                  </a:cubicBezTo>
                  <a:cubicBezTo>
                    <a:pt x="829996" y="475673"/>
                    <a:pt x="835198" y="475727"/>
                    <a:pt x="839905" y="474550"/>
                  </a:cubicBezTo>
                  <a:cubicBezTo>
                    <a:pt x="845536" y="466103"/>
                    <a:pt x="848906" y="459546"/>
                    <a:pt x="857558" y="453367"/>
                  </a:cubicBezTo>
                  <a:cubicBezTo>
                    <a:pt x="861841" y="450308"/>
                    <a:pt x="866973" y="448660"/>
                    <a:pt x="871680" y="446306"/>
                  </a:cubicBezTo>
                  <a:cubicBezTo>
                    <a:pt x="900153" y="417833"/>
                    <a:pt x="889074" y="436746"/>
                    <a:pt x="896393" y="407470"/>
                  </a:cubicBezTo>
                  <a:cubicBezTo>
                    <a:pt x="897296" y="403860"/>
                    <a:pt x="898747" y="400409"/>
                    <a:pt x="899924" y="396879"/>
                  </a:cubicBezTo>
                  <a:cubicBezTo>
                    <a:pt x="891722" y="364077"/>
                    <a:pt x="899924" y="404856"/>
                    <a:pt x="899924" y="361574"/>
                  </a:cubicBezTo>
                  <a:cubicBezTo>
                    <a:pt x="899924" y="341246"/>
                    <a:pt x="897126" y="332730"/>
                    <a:pt x="892863" y="315677"/>
                  </a:cubicBezTo>
                  <a:cubicBezTo>
                    <a:pt x="891686" y="289787"/>
                    <a:pt x="891399" y="263841"/>
                    <a:pt x="889332" y="238006"/>
                  </a:cubicBezTo>
                  <a:cubicBezTo>
                    <a:pt x="889035" y="234297"/>
                    <a:pt x="885802" y="231136"/>
                    <a:pt x="885802" y="227415"/>
                  </a:cubicBezTo>
                  <a:cubicBezTo>
                    <a:pt x="885802" y="206199"/>
                    <a:pt x="888390" y="185061"/>
                    <a:pt x="889332" y="163866"/>
                  </a:cubicBezTo>
                  <a:cubicBezTo>
                    <a:pt x="890744" y="132101"/>
                    <a:pt x="891686" y="100317"/>
                    <a:pt x="892863" y="68542"/>
                  </a:cubicBezTo>
                  <a:cubicBezTo>
                    <a:pt x="891686" y="63835"/>
                    <a:pt x="890665" y="59086"/>
                    <a:pt x="889332" y="54420"/>
                  </a:cubicBezTo>
                  <a:cubicBezTo>
                    <a:pt x="888310" y="50842"/>
                    <a:pt x="886609" y="47462"/>
                    <a:pt x="885802" y="43829"/>
                  </a:cubicBezTo>
                  <a:cubicBezTo>
                    <a:pt x="884249" y="36841"/>
                    <a:pt x="887621" y="27401"/>
                    <a:pt x="882271" y="22645"/>
                  </a:cubicBezTo>
                  <a:cubicBezTo>
                    <a:pt x="875018" y="16198"/>
                    <a:pt x="854027" y="15584"/>
                    <a:pt x="854027" y="15584"/>
                  </a:cubicBezTo>
                  <a:cubicBezTo>
                    <a:pt x="845506" y="2803"/>
                    <a:pt x="850761" y="6891"/>
                    <a:pt x="839905" y="1462"/>
                  </a:cubicBezTo>
                  <a:lnTo>
                    <a:pt x="839905" y="1462"/>
                  </a:lnTo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310861" y="5457826"/>
              <a:ext cx="149225" cy="4689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4983297" y="5026054"/>
              <a:ext cx="141917" cy="51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H="1">
              <a:off x="4576793" y="5541198"/>
              <a:ext cx="148372" cy="8493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4955507" y="4767496"/>
              <a:ext cx="380898" cy="1109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H="1">
              <a:off x="4113613" y="5342343"/>
              <a:ext cx="321468" cy="476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3413279" y="3224201"/>
              <a:ext cx="365088" cy="6313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3649331" y="3301775"/>
              <a:ext cx="297903" cy="57927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3602835" y="3240883"/>
              <a:ext cx="202407" cy="695573"/>
            </a:xfrm>
            <a:custGeom>
              <a:avLst/>
              <a:gdLst>
                <a:gd name="connsiteX0" fmla="*/ 21432 w 202407"/>
                <a:gd name="connsiteY0" fmla="*/ 0 h 695573"/>
                <a:gd name="connsiteX1" fmla="*/ 26194 w 202407"/>
                <a:gd name="connsiteY1" fmla="*/ 7144 h 695573"/>
                <a:gd name="connsiteX2" fmla="*/ 33338 w 202407"/>
                <a:gd name="connsiteY2" fmla="*/ 14288 h 695573"/>
                <a:gd name="connsiteX3" fmla="*/ 35719 w 202407"/>
                <a:gd name="connsiteY3" fmla="*/ 23813 h 695573"/>
                <a:gd name="connsiteX4" fmla="*/ 40482 w 202407"/>
                <a:gd name="connsiteY4" fmla="*/ 61913 h 695573"/>
                <a:gd name="connsiteX5" fmla="*/ 45244 w 202407"/>
                <a:gd name="connsiteY5" fmla="*/ 69057 h 695573"/>
                <a:gd name="connsiteX6" fmla="*/ 50007 w 202407"/>
                <a:gd name="connsiteY6" fmla="*/ 133350 h 695573"/>
                <a:gd name="connsiteX7" fmla="*/ 54769 w 202407"/>
                <a:gd name="connsiteY7" fmla="*/ 161925 h 695573"/>
                <a:gd name="connsiteX8" fmla="*/ 59532 w 202407"/>
                <a:gd name="connsiteY8" fmla="*/ 138113 h 695573"/>
                <a:gd name="connsiteX9" fmla="*/ 64294 w 202407"/>
                <a:gd name="connsiteY9" fmla="*/ 145257 h 695573"/>
                <a:gd name="connsiteX10" fmla="*/ 69057 w 202407"/>
                <a:gd name="connsiteY10" fmla="*/ 154782 h 695573"/>
                <a:gd name="connsiteX11" fmla="*/ 73819 w 202407"/>
                <a:gd name="connsiteY11" fmla="*/ 166688 h 695573"/>
                <a:gd name="connsiteX12" fmla="*/ 83344 w 202407"/>
                <a:gd name="connsiteY12" fmla="*/ 176213 h 695573"/>
                <a:gd name="connsiteX13" fmla="*/ 88107 w 202407"/>
                <a:gd name="connsiteY13" fmla="*/ 183357 h 695573"/>
                <a:gd name="connsiteX14" fmla="*/ 95250 w 202407"/>
                <a:gd name="connsiteY14" fmla="*/ 185738 h 695573"/>
                <a:gd name="connsiteX15" fmla="*/ 116682 w 202407"/>
                <a:gd name="connsiteY15" fmla="*/ 188119 h 695573"/>
                <a:gd name="connsiteX16" fmla="*/ 142875 w 202407"/>
                <a:gd name="connsiteY16" fmla="*/ 185738 h 695573"/>
                <a:gd name="connsiteX17" fmla="*/ 147638 w 202407"/>
                <a:gd name="connsiteY17" fmla="*/ 176213 h 695573"/>
                <a:gd name="connsiteX18" fmla="*/ 152400 w 202407"/>
                <a:gd name="connsiteY18" fmla="*/ 161925 h 695573"/>
                <a:gd name="connsiteX19" fmla="*/ 147638 w 202407"/>
                <a:gd name="connsiteY19" fmla="*/ 154782 h 695573"/>
                <a:gd name="connsiteX20" fmla="*/ 150019 w 202407"/>
                <a:gd name="connsiteY20" fmla="*/ 145257 h 695573"/>
                <a:gd name="connsiteX21" fmla="*/ 154782 w 202407"/>
                <a:gd name="connsiteY21" fmla="*/ 126207 h 695573"/>
                <a:gd name="connsiteX22" fmla="*/ 159544 w 202407"/>
                <a:gd name="connsiteY22" fmla="*/ 135732 h 695573"/>
                <a:gd name="connsiteX23" fmla="*/ 161925 w 202407"/>
                <a:gd name="connsiteY23" fmla="*/ 142875 h 695573"/>
                <a:gd name="connsiteX24" fmla="*/ 176213 w 202407"/>
                <a:gd name="connsiteY24" fmla="*/ 157163 h 695573"/>
                <a:gd name="connsiteX25" fmla="*/ 178594 w 202407"/>
                <a:gd name="connsiteY25" fmla="*/ 169069 h 695573"/>
                <a:gd name="connsiteX26" fmla="*/ 180975 w 202407"/>
                <a:gd name="connsiteY26" fmla="*/ 190500 h 695573"/>
                <a:gd name="connsiteX27" fmla="*/ 183357 w 202407"/>
                <a:gd name="connsiteY27" fmla="*/ 197644 h 695573"/>
                <a:gd name="connsiteX28" fmla="*/ 188119 w 202407"/>
                <a:gd name="connsiteY28" fmla="*/ 221457 h 695573"/>
                <a:gd name="connsiteX29" fmla="*/ 200025 w 202407"/>
                <a:gd name="connsiteY29" fmla="*/ 240507 h 695573"/>
                <a:gd name="connsiteX30" fmla="*/ 202407 w 202407"/>
                <a:gd name="connsiteY30" fmla="*/ 250032 h 695573"/>
                <a:gd name="connsiteX31" fmla="*/ 197644 w 202407"/>
                <a:gd name="connsiteY31" fmla="*/ 283369 h 695573"/>
                <a:gd name="connsiteX32" fmla="*/ 192882 w 202407"/>
                <a:gd name="connsiteY32" fmla="*/ 290513 h 695573"/>
                <a:gd name="connsiteX33" fmla="*/ 190500 w 202407"/>
                <a:gd name="connsiteY33" fmla="*/ 300038 h 695573"/>
                <a:gd name="connsiteX34" fmla="*/ 188119 w 202407"/>
                <a:gd name="connsiteY34" fmla="*/ 307182 h 695573"/>
                <a:gd name="connsiteX35" fmla="*/ 185738 w 202407"/>
                <a:gd name="connsiteY35" fmla="*/ 400050 h 695573"/>
                <a:gd name="connsiteX36" fmla="*/ 183357 w 202407"/>
                <a:gd name="connsiteY36" fmla="*/ 409575 h 695573"/>
                <a:gd name="connsiteX37" fmla="*/ 178594 w 202407"/>
                <a:gd name="connsiteY37" fmla="*/ 416719 h 695573"/>
                <a:gd name="connsiteX38" fmla="*/ 176213 w 202407"/>
                <a:gd name="connsiteY38" fmla="*/ 426244 h 695573"/>
                <a:gd name="connsiteX39" fmla="*/ 173832 w 202407"/>
                <a:gd name="connsiteY39" fmla="*/ 433388 h 695573"/>
                <a:gd name="connsiteX40" fmla="*/ 171450 w 202407"/>
                <a:gd name="connsiteY40" fmla="*/ 490538 h 695573"/>
                <a:gd name="connsiteX41" fmla="*/ 169069 w 202407"/>
                <a:gd name="connsiteY41" fmla="*/ 500063 h 695573"/>
                <a:gd name="connsiteX42" fmla="*/ 164307 w 202407"/>
                <a:gd name="connsiteY42" fmla="*/ 507207 h 695573"/>
                <a:gd name="connsiteX43" fmla="*/ 161925 w 202407"/>
                <a:gd name="connsiteY43" fmla="*/ 514350 h 695573"/>
                <a:gd name="connsiteX44" fmla="*/ 159544 w 202407"/>
                <a:gd name="connsiteY44" fmla="*/ 523875 h 695573"/>
                <a:gd name="connsiteX45" fmla="*/ 150019 w 202407"/>
                <a:gd name="connsiteY45" fmla="*/ 538163 h 695573"/>
                <a:gd name="connsiteX46" fmla="*/ 147638 w 202407"/>
                <a:gd name="connsiteY46" fmla="*/ 545307 h 695573"/>
                <a:gd name="connsiteX47" fmla="*/ 142875 w 202407"/>
                <a:gd name="connsiteY47" fmla="*/ 552450 h 695573"/>
                <a:gd name="connsiteX48" fmla="*/ 140494 w 202407"/>
                <a:gd name="connsiteY48" fmla="*/ 576263 h 695573"/>
                <a:gd name="connsiteX49" fmla="*/ 138113 w 202407"/>
                <a:gd name="connsiteY49" fmla="*/ 585788 h 695573"/>
                <a:gd name="connsiteX50" fmla="*/ 135732 w 202407"/>
                <a:gd name="connsiteY50" fmla="*/ 664369 h 695573"/>
                <a:gd name="connsiteX51" fmla="*/ 128588 w 202407"/>
                <a:gd name="connsiteY51" fmla="*/ 671513 h 695573"/>
                <a:gd name="connsiteX52" fmla="*/ 119063 w 202407"/>
                <a:gd name="connsiteY52" fmla="*/ 692944 h 695573"/>
                <a:gd name="connsiteX53" fmla="*/ 111919 w 202407"/>
                <a:gd name="connsiteY53" fmla="*/ 688182 h 695573"/>
                <a:gd name="connsiteX54" fmla="*/ 102394 w 202407"/>
                <a:gd name="connsiteY54" fmla="*/ 678657 h 695573"/>
                <a:gd name="connsiteX55" fmla="*/ 97632 w 202407"/>
                <a:gd name="connsiteY55" fmla="*/ 671513 h 695573"/>
                <a:gd name="connsiteX56" fmla="*/ 90488 w 202407"/>
                <a:gd name="connsiteY56" fmla="*/ 666750 h 695573"/>
                <a:gd name="connsiteX57" fmla="*/ 88107 w 202407"/>
                <a:gd name="connsiteY57" fmla="*/ 652463 h 695573"/>
                <a:gd name="connsiteX58" fmla="*/ 85725 w 202407"/>
                <a:gd name="connsiteY58" fmla="*/ 645319 h 695573"/>
                <a:gd name="connsiteX59" fmla="*/ 85725 w 202407"/>
                <a:gd name="connsiteY59" fmla="*/ 604838 h 695573"/>
                <a:gd name="connsiteX60" fmla="*/ 80963 w 202407"/>
                <a:gd name="connsiteY60" fmla="*/ 597694 h 695573"/>
                <a:gd name="connsiteX61" fmla="*/ 71438 w 202407"/>
                <a:gd name="connsiteY61" fmla="*/ 583407 h 695573"/>
                <a:gd name="connsiteX62" fmla="*/ 66675 w 202407"/>
                <a:gd name="connsiteY62" fmla="*/ 559594 h 695573"/>
                <a:gd name="connsiteX63" fmla="*/ 64294 w 202407"/>
                <a:gd name="connsiteY63" fmla="*/ 550069 h 695573"/>
                <a:gd name="connsiteX64" fmla="*/ 59532 w 202407"/>
                <a:gd name="connsiteY64" fmla="*/ 542925 h 695573"/>
                <a:gd name="connsiteX65" fmla="*/ 59532 w 202407"/>
                <a:gd name="connsiteY65" fmla="*/ 511969 h 695573"/>
                <a:gd name="connsiteX66" fmla="*/ 0 w 202407"/>
                <a:gd name="connsiteY66" fmla="*/ 166688 h 695573"/>
                <a:gd name="connsiteX67" fmla="*/ 0 w 202407"/>
                <a:gd name="connsiteY67" fmla="*/ 166688 h 695573"/>
                <a:gd name="connsiteX68" fmla="*/ 21432 w 202407"/>
                <a:gd name="connsiteY68" fmla="*/ 0 h 69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02407" h="695573">
                  <a:moveTo>
                    <a:pt x="21432" y="0"/>
                  </a:moveTo>
                  <a:cubicBezTo>
                    <a:pt x="23019" y="2381"/>
                    <a:pt x="24362" y="4945"/>
                    <a:pt x="26194" y="7144"/>
                  </a:cubicBezTo>
                  <a:cubicBezTo>
                    <a:pt x="28350" y="9731"/>
                    <a:pt x="31667" y="11364"/>
                    <a:pt x="33338" y="14288"/>
                  </a:cubicBezTo>
                  <a:cubicBezTo>
                    <a:pt x="34962" y="17130"/>
                    <a:pt x="34925" y="20638"/>
                    <a:pt x="35719" y="23813"/>
                  </a:cubicBezTo>
                  <a:cubicBezTo>
                    <a:pt x="35967" y="26292"/>
                    <a:pt x="38370" y="55578"/>
                    <a:pt x="40482" y="61913"/>
                  </a:cubicBezTo>
                  <a:cubicBezTo>
                    <a:pt x="41387" y="64628"/>
                    <a:pt x="43657" y="66676"/>
                    <a:pt x="45244" y="69057"/>
                  </a:cubicBezTo>
                  <a:cubicBezTo>
                    <a:pt x="51029" y="103770"/>
                    <a:pt x="45111" y="64816"/>
                    <a:pt x="50007" y="133350"/>
                  </a:cubicBezTo>
                  <a:cubicBezTo>
                    <a:pt x="50664" y="142541"/>
                    <a:pt x="52943" y="152797"/>
                    <a:pt x="54769" y="161925"/>
                  </a:cubicBezTo>
                  <a:cubicBezTo>
                    <a:pt x="56357" y="153988"/>
                    <a:pt x="55516" y="145141"/>
                    <a:pt x="59532" y="138113"/>
                  </a:cubicBezTo>
                  <a:cubicBezTo>
                    <a:pt x="60952" y="135628"/>
                    <a:pt x="62874" y="142772"/>
                    <a:pt x="64294" y="145257"/>
                  </a:cubicBezTo>
                  <a:cubicBezTo>
                    <a:pt x="66055" y="148339"/>
                    <a:pt x="67615" y="151538"/>
                    <a:pt x="69057" y="154782"/>
                  </a:cubicBezTo>
                  <a:cubicBezTo>
                    <a:pt x="70793" y="158688"/>
                    <a:pt x="71448" y="163132"/>
                    <a:pt x="73819" y="166688"/>
                  </a:cubicBezTo>
                  <a:cubicBezTo>
                    <a:pt x="76310" y="170424"/>
                    <a:pt x="80422" y="172804"/>
                    <a:pt x="83344" y="176213"/>
                  </a:cubicBezTo>
                  <a:cubicBezTo>
                    <a:pt x="85207" y="178386"/>
                    <a:pt x="85872" y="181569"/>
                    <a:pt x="88107" y="183357"/>
                  </a:cubicBezTo>
                  <a:cubicBezTo>
                    <a:pt x="90067" y="184925"/>
                    <a:pt x="92774" y="185325"/>
                    <a:pt x="95250" y="185738"/>
                  </a:cubicBezTo>
                  <a:cubicBezTo>
                    <a:pt x="102340" y="186920"/>
                    <a:pt x="109538" y="187325"/>
                    <a:pt x="116682" y="188119"/>
                  </a:cubicBezTo>
                  <a:cubicBezTo>
                    <a:pt x="125413" y="187325"/>
                    <a:pt x="134692" y="188885"/>
                    <a:pt x="142875" y="185738"/>
                  </a:cubicBezTo>
                  <a:cubicBezTo>
                    <a:pt x="146188" y="184464"/>
                    <a:pt x="146320" y="179509"/>
                    <a:pt x="147638" y="176213"/>
                  </a:cubicBezTo>
                  <a:cubicBezTo>
                    <a:pt x="149502" y="171552"/>
                    <a:pt x="152400" y="161925"/>
                    <a:pt x="152400" y="161925"/>
                  </a:cubicBezTo>
                  <a:cubicBezTo>
                    <a:pt x="150813" y="159544"/>
                    <a:pt x="148043" y="157615"/>
                    <a:pt x="147638" y="154782"/>
                  </a:cubicBezTo>
                  <a:cubicBezTo>
                    <a:pt x="147175" y="151542"/>
                    <a:pt x="149309" y="148452"/>
                    <a:pt x="150019" y="145257"/>
                  </a:cubicBezTo>
                  <a:cubicBezTo>
                    <a:pt x="153849" y="128019"/>
                    <a:pt x="150526" y="138969"/>
                    <a:pt x="154782" y="126207"/>
                  </a:cubicBezTo>
                  <a:cubicBezTo>
                    <a:pt x="156369" y="129382"/>
                    <a:pt x="158146" y="132469"/>
                    <a:pt x="159544" y="135732"/>
                  </a:cubicBezTo>
                  <a:cubicBezTo>
                    <a:pt x="160533" y="138039"/>
                    <a:pt x="160384" y="140894"/>
                    <a:pt x="161925" y="142875"/>
                  </a:cubicBezTo>
                  <a:cubicBezTo>
                    <a:pt x="166060" y="148192"/>
                    <a:pt x="176213" y="157163"/>
                    <a:pt x="176213" y="157163"/>
                  </a:cubicBezTo>
                  <a:cubicBezTo>
                    <a:pt x="177007" y="161132"/>
                    <a:pt x="178022" y="165062"/>
                    <a:pt x="178594" y="169069"/>
                  </a:cubicBezTo>
                  <a:cubicBezTo>
                    <a:pt x="179610" y="176184"/>
                    <a:pt x="179793" y="183410"/>
                    <a:pt x="180975" y="190500"/>
                  </a:cubicBezTo>
                  <a:cubicBezTo>
                    <a:pt x="181388" y="192976"/>
                    <a:pt x="182793" y="195198"/>
                    <a:pt x="183357" y="197644"/>
                  </a:cubicBezTo>
                  <a:cubicBezTo>
                    <a:pt x="185177" y="205532"/>
                    <a:pt x="184499" y="214217"/>
                    <a:pt x="188119" y="221457"/>
                  </a:cubicBezTo>
                  <a:cubicBezTo>
                    <a:pt x="194657" y="234532"/>
                    <a:pt x="190752" y="228142"/>
                    <a:pt x="200025" y="240507"/>
                  </a:cubicBezTo>
                  <a:cubicBezTo>
                    <a:pt x="200819" y="243682"/>
                    <a:pt x="202407" y="246759"/>
                    <a:pt x="202407" y="250032"/>
                  </a:cubicBezTo>
                  <a:cubicBezTo>
                    <a:pt x="202407" y="255505"/>
                    <a:pt x="202050" y="274556"/>
                    <a:pt x="197644" y="283369"/>
                  </a:cubicBezTo>
                  <a:cubicBezTo>
                    <a:pt x="196364" y="285929"/>
                    <a:pt x="194469" y="288132"/>
                    <a:pt x="192882" y="290513"/>
                  </a:cubicBezTo>
                  <a:cubicBezTo>
                    <a:pt x="192088" y="293688"/>
                    <a:pt x="191399" y="296891"/>
                    <a:pt x="190500" y="300038"/>
                  </a:cubicBezTo>
                  <a:cubicBezTo>
                    <a:pt x="189810" y="302452"/>
                    <a:pt x="188238" y="304675"/>
                    <a:pt x="188119" y="307182"/>
                  </a:cubicBezTo>
                  <a:cubicBezTo>
                    <a:pt x="186646" y="338113"/>
                    <a:pt x="187177" y="369117"/>
                    <a:pt x="185738" y="400050"/>
                  </a:cubicBezTo>
                  <a:cubicBezTo>
                    <a:pt x="185586" y="403319"/>
                    <a:pt x="184646" y="406567"/>
                    <a:pt x="183357" y="409575"/>
                  </a:cubicBezTo>
                  <a:cubicBezTo>
                    <a:pt x="182230" y="412206"/>
                    <a:pt x="180182" y="414338"/>
                    <a:pt x="178594" y="416719"/>
                  </a:cubicBezTo>
                  <a:cubicBezTo>
                    <a:pt x="177800" y="419894"/>
                    <a:pt x="177112" y="423097"/>
                    <a:pt x="176213" y="426244"/>
                  </a:cubicBezTo>
                  <a:cubicBezTo>
                    <a:pt x="175523" y="428658"/>
                    <a:pt x="174017" y="430885"/>
                    <a:pt x="173832" y="433388"/>
                  </a:cubicBezTo>
                  <a:cubicBezTo>
                    <a:pt x="172423" y="452402"/>
                    <a:pt x="172809" y="471520"/>
                    <a:pt x="171450" y="490538"/>
                  </a:cubicBezTo>
                  <a:cubicBezTo>
                    <a:pt x="171217" y="493802"/>
                    <a:pt x="170358" y="497055"/>
                    <a:pt x="169069" y="500063"/>
                  </a:cubicBezTo>
                  <a:cubicBezTo>
                    <a:pt x="167942" y="502694"/>
                    <a:pt x="165587" y="504647"/>
                    <a:pt x="164307" y="507207"/>
                  </a:cubicBezTo>
                  <a:cubicBezTo>
                    <a:pt x="163184" y="509452"/>
                    <a:pt x="162615" y="511937"/>
                    <a:pt x="161925" y="514350"/>
                  </a:cubicBezTo>
                  <a:cubicBezTo>
                    <a:pt x="161026" y="517497"/>
                    <a:pt x="161008" y="520948"/>
                    <a:pt x="159544" y="523875"/>
                  </a:cubicBezTo>
                  <a:cubicBezTo>
                    <a:pt x="156984" y="528995"/>
                    <a:pt x="150019" y="538163"/>
                    <a:pt x="150019" y="538163"/>
                  </a:cubicBezTo>
                  <a:cubicBezTo>
                    <a:pt x="149225" y="540544"/>
                    <a:pt x="148761" y="543062"/>
                    <a:pt x="147638" y="545307"/>
                  </a:cubicBezTo>
                  <a:cubicBezTo>
                    <a:pt x="146358" y="547867"/>
                    <a:pt x="143519" y="549662"/>
                    <a:pt x="142875" y="552450"/>
                  </a:cubicBezTo>
                  <a:cubicBezTo>
                    <a:pt x="141081" y="560223"/>
                    <a:pt x="141622" y="568366"/>
                    <a:pt x="140494" y="576263"/>
                  </a:cubicBezTo>
                  <a:cubicBezTo>
                    <a:pt x="140031" y="579503"/>
                    <a:pt x="138907" y="582613"/>
                    <a:pt x="138113" y="585788"/>
                  </a:cubicBezTo>
                  <a:cubicBezTo>
                    <a:pt x="137319" y="611982"/>
                    <a:pt x="138626" y="638324"/>
                    <a:pt x="135732" y="664369"/>
                  </a:cubicBezTo>
                  <a:cubicBezTo>
                    <a:pt x="135360" y="667716"/>
                    <a:pt x="129839" y="668386"/>
                    <a:pt x="128588" y="671513"/>
                  </a:cubicBezTo>
                  <a:cubicBezTo>
                    <a:pt x="118964" y="695573"/>
                    <a:pt x="134364" y="682745"/>
                    <a:pt x="119063" y="692944"/>
                  </a:cubicBezTo>
                  <a:cubicBezTo>
                    <a:pt x="116682" y="691357"/>
                    <a:pt x="113707" y="690417"/>
                    <a:pt x="111919" y="688182"/>
                  </a:cubicBezTo>
                  <a:cubicBezTo>
                    <a:pt x="102682" y="676636"/>
                    <a:pt x="117981" y="683852"/>
                    <a:pt x="102394" y="678657"/>
                  </a:cubicBezTo>
                  <a:cubicBezTo>
                    <a:pt x="100807" y="676276"/>
                    <a:pt x="99656" y="673537"/>
                    <a:pt x="97632" y="671513"/>
                  </a:cubicBezTo>
                  <a:cubicBezTo>
                    <a:pt x="95608" y="669489"/>
                    <a:pt x="91768" y="669310"/>
                    <a:pt x="90488" y="666750"/>
                  </a:cubicBezTo>
                  <a:cubicBezTo>
                    <a:pt x="88329" y="662432"/>
                    <a:pt x="89154" y="657176"/>
                    <a:pt x="88107" y="652463"/>
                  </a:cubicBezTo>
                  <a:cubicBezTo>
                    <a:pt x="87562" y="650013"/>
                    <a:pt x="86519" y="647700"/>
                    <a:pt x="85725" y="645319"/>
                  </a:cubicBezTo>
                  <a:cubicBezTo>
                    <a:pt x="91076" y="629270"/>
                    <a:pt x="90747" y="633297"/>
                    <a:pt x="85725" y="604838"/>
                  </a:cubicBezTo>
                  <a:cubicBezTo>
                    <a:pt x="85228" y="602020"/>
                    <a:pt x="82243" y="600254"/>
                    <a:pt x="80963" y="597694"/>
                  </a:cubicBezTo>
                  <a:cubicBezTo>
                    <a:pt x="74072" y="583911"/>
                    <a:pt x="84978" y="596946"/>
                    <a:pt x="71438" y="583407"/>
                  </a:cubicBezTo>
                  <a:cubicBezTo>
                    <a:pt x="65908" y="561283"/>
                    <a:pt x="72514" y="588787"/>
                    <a:pt x="66675" y="559594"/>
                  </a:cubicBezTo>
                  <a:cubicBezTo>
                    <a:pt x="66033" y="556385"/>
                    <a:pt x="65583" y="553077"/>
                    <a:pt x="64294" y="550069"/>
                  </a:cubicBezTo>
                  <a:cubicBezTo>
                    <a:pt x="63167" y="547438"/>
                    <a:pt x="59887" y="545765"/>
                    <a:pt x="59532" y="542925"/>
                  </a:cubicBezTo>
                  <a:cubicBezTo>
                    <a:pt x="58252" y="532686"/>
                    <a:pt x="59532" y="522288"/>
                    <a:pt x="59532" y="511969"/>
                  </a:cubicBezTo>
                  <a:lnTo>
                    <a:pt x="0" y="166688"/>
                  </a:lnTo>
                  <a:lnTo>
                    <a:pt x="0" y="166688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8" name="Rectangle 78"/>
            <p:cNvSpPr>
              <a:spLocks noChangeArrowheads="1"/>
            </p:cNvSpPr>
            <p:nvPr/>
          </p:nvSpPr>
          <p:spPr bwMode="auto">
            <a:xfrm>
              <a:off x="1756328" y="6683638"/>
              <a:ext cx="3999732" cy="2159288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9" name="Line 79"/>
            <p:cNvSpPr>
              <a:spLocks noChangeShapeType="1"/>
            </p:cNvSpPr>
            <p:nvPr/>
          </p:nvSpPr>
          <p:spPr bwMode="auto">
            <a:xfrm>
              <a:off x="1756328" y="8842934"/>
              <a:ext cx="3999732" cy="6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0" name="Line 80"/>
            <p:cNvSpPr>
              <a:spLocks noChangeShapeType="1"/>
            </p:cNvSpPr>
            <p:nvPr/>
          </p:nvSpPr>
          <p:spPr bwMode="auto">
            <a:xfrm>
              <a:off x="1756328" y="6683638"/>
              <a:ext cx="672" cy="21592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1" name="Line 81"/>
            <p:cNvSpPr>
              <a:spLocks noChangeShapeType="1"/>
            </p:cNvSpPr>
            <p:nvPr/>
          </p:nvSpPr>
          <p:spPr bwMode="auto">
            <a:xfrm flipV="1">
              <a:off x="1756328" y="8805044"/>
              <a:ext cx="672" cy="378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2" name="Line 83"/>
            <p:cNvSpPr>
              <a:spLocks noChangeShapeType="1"/>
            </p:cNvSpPr>
            <p:nvPr/>
          </p:nvSpPr>
          <p:spPr bwMode="auto">
            <a:xfrm flipV="1">
              <a:off x="2248230" y="8805044"/>
              <a:ext cx="672" cy="378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3" name="Line 85"/>
            <p:cNvSpPr>
              <a:spLocks noChangeShapeType="1"/>
            </p:cNvSpPr>
            <p:nvPr/>
          </p:nvSpPr>
          <p:spPr bwMode="auto">
            <a:xfrm flipV="1">
              <a:off x="3236067" y="8805044"/>
              <a:ext cx="672" cy="378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4" name="Line 87"/>
            <p:cNvSpPr>
              <a:spLocks noChangeShapeType="1"/>
            </p:cNvSpPr>
            <p:nvPr/>
          </p:nvSpPr>
          <p:spPr bwMode="auto">
            <a:xfrm flipV="1">
              <a:off x="3732002" y="8805044"/>
              <a:ext cx="672" cy="378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5" name="Line 89"/>
            <p:cNvSpPr>
              <a:spLocks noChangeShapeType="1"/>
            </p:cNvSpPr>
            <p:nvPr/>
          </p:nvSpPr>
          <p:spPr bwMode="auto">
            <a:xfrm flipV="1">
              <a:off x="4227937" y="8805044"/>
              <a:ext cx="672" cy="378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6" name="Line 91"/>
            <p:cNvSpPr>
              <a:spLocks noChangeShapeType="1"/>
            </p:cNvSpPr>
            <p:nvPr/>
          </p:nvSpPr>
          <p:spPr bwMode="auto">
            <a:xfrm flipV="1">
              <a:off x="4719839" y="8805044"/>
              <a:ext cx="672" cy="378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7" name="Line 93"/>
            <p:cNvSpPr>
              <a:spLocks noChangeShapeType="1"/>
            </p:cNvSpPr>
            <p:nvPr/>
          </p:nvSpPr>
          <p:spPr bwMode="auto">
            <a:xfrm flipV="1">
              <a:off x="5215774" y="8805044"/>
              <a:ext cx="672" cy="378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8" name="Line 95"/>
            <p:cNvSpPr>
              <a:spLocks noChangeShapeType="1"/>
            </p:cNvSpPr>
            <p:nvPr/>
          </p:nvSpPr>
          <p:spPr bwMode="auto">
            <a:xfrm flipV="1">
              <a:off x="5707676" y="8805044"/>
              <a:ext cx="672" cy="378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9" name="Line 97"/>
            <p:cNvSpPr>
              <a:spLocks noChangeShapeType="1"/>
            </p:cNvSpPr>
            <p:nvPr/>
          </p:nvSpPr>
          <p:spPr bwMode="auto">
            <a:xfrm>
              <a:off x="1756328" y="6683646"/>
              <a:ext cx="36288" cy="6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40" name="Line 99"/>
            <p:cNvSpPr>
              <a:spLocks noChangeShapeType="1"/>
            </p:cNvSpPr>
            <p:nvPr/>
          </p:nvSpPr>
          <p:spPr bwMode="auto">
            <a:xfrm>
              <a:off x="1756328" y="7028370"/>
              <a:ext cx="36288" cy="6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41" name="Line 101"/>
            <p:cNvSpPr>
              <a:spLocks noChangeShapeType="1"/>
            </p:cNvSpPr>
            <p:nvPr/>
          </p:nvSpPr>
          <p:spPr bwMode="auto">
            <a:xfrm>
              <a:off x="1756328" y="7376885"/>
              <a:ext cx="36288" cy="6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42" name="Line 103"/>
            <p:cNvSpPr>
              <a:spLocks noChangeShapeType="1"/>
            </p:cNvSpPr>
            <p:nvPr/>
          </p:nvSpPr>
          <p:spPr bwMode="auto">
            <a:xfrm>
              <a:off x="1756328" y="7725408"/>
              <a:ext cx="36288" cy="6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43" name="Rectangle 104"/>
            <p:cNvSpPr>
              <a:spLocks noChangeArrowheads="1"/>
            </p:cNvSpPr>
            <p:nvPr/>
          </p:nvSpPr>
          <p:spPr bwMode="auto">
            <a:xfrm>
              <a:off x="1695851" y="7683735"/>
              <a:ext cx="93" cy="219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Line 105"/>
            <p:cNvSpPr>
              <a:spLocks noChangeShapeType="1"/>
            </p:cNvSpPr>
            <p:nvPr/>
          </p:nvSpPr>
          <p:spPr bwMode="auto">
            <a:xfrm>
              <a:off x="1756328" y="8073919"/>
              <a:ext cx="36288" cy="6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45" name="Line 107"/>
            <p:cNvSpPr>
              <a:spLocks noChangeShapeType="1"/>
            </p:cNvSpPr>
            <p:nvPr/>
          </p:nvSpPr>
          <p:spPr bwMode="auto">
            <a:xfrm>
              <a:off x="1756328" y="8422441"/>
              <a:ext cx="36288" cy="6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46" name="Line 109"/>
            <p:cNvSpPr>
              <a:spLocks noChangeShapeType="1"/>
            </p:cNvSpPr>
            <p:nvPr/>
          </p:nvSpPr>
          <p:spPr bwMode="auto">
            <a:xfrm>
              <a:off x="1756328" y="8770958"/>
              <a:ext cx="36288" cy="6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1756332" y="7217785"/>
              <a:ext cx="3136887" cy="1234961"/>
            </a:xfrm>
            <a:custGeom>
              <a:avLst/>
              <a:gdLst/>
              <a:ahLst/>
              <a:cxnLst>
                <a:cxn ang="0">
                  <a:pos x="72" y="666"/>
                </a:cxn>
                <a:cxn ang="0">
                  <a:pos x="180" y="732"/>
                </a:cxn>
                <a:cxn ang="0">
                  <a:pos x="294" y="672"/>
                </a:cxn>
                <a:cxn ang="0">
                  <a:pos x="402" y="654"/>
                </a:cxn>
                <a:cxn ang="0">
                  <a:pos x="510" y="702"/>
                </a:cxn>
                <a:cxn ang="0">
                  <a:pos x="624" y="774"/>
                </a:cxn>
                <a:cxn ang="0">
                  <a:pos x="732" y="936"/>
                </a:cxn>
                <a:cxn ang="0">
                  <a:pos x="846" y="1026"/>
                </a:cxn>
                <a:cxn ang="0">
                  <a:pos x="954" y="984"/>
                </a:cxn>
                <a:cxn ang="0">
                  <a:pos x="1062" y="864"/>
                </a:cxn>
                <a:cxn ang="0">
                  <a:pos x="1176" y="810"/>
                </a:cxn>
                <a:cxn ang="0">
                  <a:pos x="1284" y="900"/>
                </a:cxn>
                <a:cxn ang="0">
                  <a:pos x="1392" y="924"/>
                </a:cxn>
                <a:cxn ang="0">
                  <a:pos x="1506" y="954"/>
                </a:cxn>
                <a:cxn ang="0">
                  <a:pos x="1614" y="1044"/>
                </a:cxn>
                <a:cxn ang="0">
                  <a:pos x="1728" y="942"/>
                </a:cxn>
                <a:cxn ang="0">
                  <a:pos x="1836" y="792"/>
                </a:cxn>
                <a:cxn ang="0">
                  <a:pos x="1944" y="858"/>
                </a:cxn>
                <a:cxn ang="0">
                  <a:pos x="2058" y="1002"/>
                </a:cxn>
                <a:cxn ang="0">
                  <a:pos x="2166" y="1176"/>
                </a:cxn>
                <a:cxn ang="0">
                  <a:pos x="2280" y="1554"/>
                </a:cxn>
                <a:cxn ang="0">
                  <a:pos x="2388" y="1806"/>
                </a:cxn>
                <a:cxn ang="0">
                  <a:pos x="2496" y="1554"/>
                </a:cxn>
                <a:cxn ang="0">
                  <a:pos x="2610" y="954"/>
                </a:cxn>
                <a:cxn ang="0">
                  <a:pos x="2718" y="240"/>
                </a:cxn>
                <a:cxn ang="0">
                  <a:pos x="2832" y="36"/>
                </a:cxn>
                <a:cxn ang="0">
                  <a:pos x="2940" y="768"/>
                </a:cxn>
                <a:cxn ang="0">
                  <a:pos x="3048" y="1704"/>
                </a:cxn>
                <a:cxn ang="0">
                  <a:pos x="3162" y="1926"/>
                </a:cxn>
                <a:cxn ang="0">
                  <a:pos x="3270" y="1320"/>
                </a:cxn>
                <a:cxn ang="0">
                  <a:pos x="3384" y="708"/>
                </a:cxn>
                <a:cxn ang="0">
                  <a:pos x="3492" y="720"/>
                </a:cxn>
                <a:cxn ang="0">
                  <a:pos x="3600" y="1056"/>
                </a:cxn>
                <a:cxn ang="0">
                  <a:pos x="3714" y="1254"/>
                </a:cxn>
                <a:cxn ang="0">
                  <a:pos x="3822" y="1338"/>
                </a:cxn>
                <a:cxn ang="0">
                  <a:pos x="3936" y="1398"/>
                </a:cxn>
                <a:cxn ang="0">
                  <a:pos x="4044" y="1392"/>
                </a:cxn>
                <a:cxn ang="0">
                  <a:pos x="4152" y="1350"/>
                </a:cxn>
                <a:cxn ang="0">
                  <a:pos x="4266" y="1440"/>
                </a:cxn>
                <a:cxn ang="0">
                  <a:pos x="4374" y="1536"/>
                </a:cxn>
                <a:cxn ang="0">
                  <a:pos x="4482" y="1494"/>
                </a:cxn>
                <a:cxn ang="0">
                  <a:pos x="4596" y="1380"/>
                </a:cxn>
              </a:cxnLst>
              <a:rect l="0" t="0" r="r" b="b"/>
              <a:pathLst>
                <a:path w="4668" h="1956">
                  <a:moveTo>
                    <a:pt x="0" y="624"/>
                  </a:moveTo>
                  <a:lnTo>
                    <a:pt x="36" y="636"/>
                  </a:lnTo>
                  <a:lnTo>
                    <a:pt x="72" y="666"/>
                  </a:lnTo>
                  <a:lnTo>
                    <a:pt x="108" y="702"/>
                  </a:lnTo>
                  <a:lnTo>
                    <a:pt x="144" y="726"/>
                  </a:lnTo>
                  <a:lnTo>
                    <a:pt x="180" y="732"/>
                  </a:lnTo>
                  <a:lnTo>
                    <a:pt x="216" y="720"/>
                  </a:lnTo>
                  <a:lnTo>
                    <a:pt x="252" y="696"/>
                  </a:lnTo>
                  <a:lnTo>
                    <a:pt x="294" y="672"/>
                  </a:lnTo>
                  <a:lnTo>
                    <a:pt x="330" y="654"/>
                  </a:lnTo>
                  <a:lnTo>
                    <a:pt x="366" y="648"/>
                  </a:lnTo>
                  <a:lnTo>
                    <a:pt x="402" y="654"/>
                  </a:lnTo>
                  <a:lnTo>
                    <a:pt x="438" y="672"/>
                  </a:lnTo>
                  <a:lnTo>
                    <a:pt x="474" y="690"/>
                  </a:lnTo>
                  <a:lnTo>
                    <a:pt x="510" y="702"/>
                  </a:lnTo>
                  <a:lnTo>
                    <a:pt x="546" y="714"/>
                  </a:lnTo>
                  <a:lnTo>
                    <a:pt x="588" y="738"/>
                  </a:lnTo>
                  <a:lnTo>
                    <a:pt x="624" y="774"/>
                  </a:lnTo>
                  <a:lnTo>
                    <a:pt x="660" y="822"/>
                  </a:lnTo>
                  <a:lnTo>
                    <a:pt x="696" y="876"/>
                  </a:lnTo>
                  <a:lnTo>
                    <a:pt x="732" y="936"/>
                  </a:lnTo>
                  <a:lnTo>
                    <a:pt x="768" y="978"/>
                  </a:lnTo>
                  <a:lnTo>
                    <a:pt x="804" y="1014"/>
                  </a:lnTo>
                  <a:lnTo>
                    <a:pt x="846" y="1026"/>
                  </a:lnTo>
                  <a:lnTo>
                    <a:pt x="882" y="1026"/>
                  </a:lnTo>
                  <a:lnTo>
                    <a:pt x="918" y="1008"/>
                  </a:lnTo>
                  <a:lnTo>
                    <a:pt x="954" y="984"/>
                  </a:lnTo>
                  <a:lnTo>
                    <a:pt x="990" y="948"/>
                  </a:lnTo>
                  <a:lnTo>
                    <a:pt x="1026" y="906"/>
                  </a:lnTo>
                  <a:lnTo>
                    <a:pt x="1062" y="864"/>
                  </a:lnTo>
                  <a:lnTo>
                    <a:pt x="1098" y="828"/>
                  </a:lnTo>
                  <a:lnTo>
                    <a:pt x="1140" y="810"/>
                  </a:lnTo>
                  <a:lnTo>
                    <a:pt x="1176" y="810"/>
                  </a:lnTo>
                  <a:lnTo>
                    <a:pt x="1212" y="834"/>
                  </a:lnTo>
                  <a:lnTo>
                    <a:pt x="1248" y="864"/>
                  </a:lnTo>
                  <a:lnTo>
                    <a:pt x="1284" y="900"/>
                  </a:lnTo>
                  <a:lnTo>
                    <a:pt x="1320" y="918"/>
                  </a:lnTo>
                  <a:lnTo>
                    <a:pt x="1356" y="924"/>
                  </a:lnTo>
                  <a:lnTo>
                    <a:pt x="1392" y="924"/>
                  </a:lnTo>
                  <a:lnTo>
                    <a:pt x="1434" y="918"/>
                  </a:lnTo>
                  <a:lnTo>
                    <a:pt x="1470" y="930"/>
                  </a:lnTo>
                  <a:lnTo>
                    <a:pt x="1506" y="954"/>
                  </a:lnTo>
                  <a:lnTo>
                    <a:pt x="1542" y="990"/>
                  </a:lnTo>
                  <a:lnTo>
                    <a:pt x="1578" y="1026"/>
                  </a:lnTo>
                  <a:lnTo>
                    <a:pt x="1614" y="1044"/>
                  </a:lnTo>
                  <a:lnTo>
                    <a:pt x="1650" y="1038"/>
                  </a:lnTo>
                  <a:lnTo>
                    <a:pt x="1692" y="1002"/>
                  </a:lnTo>
                  <a:lnTo>
                    <a:pt x="1728" y="942"/>
                  </a:lnTo>
                  <a:lnTo>
                    <a:pt x="1764" y="876"/>
                  </a:lnTo>
                  <a:lnTo>
                    <a:pt x="1800" y="822"/>
                  </a:lnTo>
                  <a:lnTo>
                    <a:pt x="1836" y="792"/>
                  </a:lnTo>
                  <a:lnTo>
                    <a:pt x="1872" y="786"/>
                  </a:lnTo>
                  <a:lnTo>
                    <a:pt x="1908" y="810"/>
                  </a:lnTo>
                  <a:lnTo>
                    <a:pt x="1944" y="858"/>
                  </a:lnTo>
                  <a:lnTo>
                    <a:pt x="1986" y="906"/>
                  </a:lnTo>
                  <a:lnTo>
                    <a:pt x="2022" y="960"/>
                  </a:lnTo>
                  <a:lnTo>
                    <a:pt x="2058" y="1002"/>
                  </a:lnTo>
                  <a:lnTo>
                    <a:pt x="2094" y="1044"/>
                  </a:lnTo>
                  <a:lnTo>
                    <a:pt x="2130" y="1098"/>
                  </a:lnTo>
                  <a:lnTo>
                    <a:pt x="2166" y="1176"/>
                  </a:lnTo>
                  <a:lnTo>
                    <a:pt x="2202" y="1278"/>
                  </a:lnTo>
                  <a:lnTo>
                    <a:pt x="2238" y="1410"/>
                  </a:lnTo>
                  <a:lnTo>
                    <a:pt x="2280" y="1554"/>
                  </a:lnTo>
                  <a:lnTo>
                    <a:pt x="2316" y="1680"/>
                  </a:lnTo>
                  <a:lnTo>
                    <a:pt x="2352" y="1770"/>
                  </a:lnTo>
                  <a:lnTo>
                    <a:pt x="2388" y="1806"/>
                  </a:lnTo>
                  <a:lnTo>
                    <a:pt x="2424" y="1776"/>
                  </a:lnTo>
                  <a:lnTo>
                    <a:pt x="2460" y="1686"/>
                  </a:lnTo>
                  <a:lnTo>
                    <a:pt x="2496" y="1554"/>
                  </a:lnTo>
                  <a:lnTo>
                    <a:pt x="2538" y="1380"/>
                  </a:lnTo>
                  <a:lnTo>
                    <a:pt x="2574" y="1182"/>
                  </a:lnTo>
                  <a:lnTo>
                    <a:pt x="2610" y="954"/>
                  </a:lnTo>
                  <a:lnTo>
                    <a:pt x="2646" y="714"/>
                  </a:lnTo>
                  <a:lnTo>
                    <a:pt x="2682" y="468"/>
                  </a:lnTo>
                  <a:lnTo>
                    <a:pt x="2718" y="240"/>
                  </a:lnTo>
                  <a:lnTo>
                    <a:pt x="2754" y="78"/>
                  </a:lnTo>
                  <a:lnTo>
                    <a:pt x="2790" y="0"/>
                  </a:lnTo>
                  <a:lnTo>
                    <a:pt x="2832" y="36"/>
                  </a:lnTo>
                  <a:lnTo>
                    <a:pt x="2868" y="192"/>
                  </a:lnTo>
                  <a:lnTo>
                    <a:pt x="2904" y="444"/>
                  </a:lnTo>
                  <a:lnTo>
                    <a:pt x="2940" y="768"/>
                  </a:lnTo>
                  <a:lnTo>
                    <a:pt x="2976" y="1116"/>
                  </a:lnTo>
                  <a:lnTo>
                    <a:pt x="3012" y="1434"/>
                  </a:lnTo>
                  <a:lnTo>
                    <a:pt x="3048" y="1704"/>
                  </a:lnTo>
                  <a:lnTo>
                    <a:pt x="3090" y="1884"/>
                  </a:lnTo>
                  <a:lnTo>
                    <a:pt x="3126" y="1956"/>
                  </a:lnTo>
                  <a:lnTo>
                    <a:pt x="3162" y="1926"/>
                  </a:lnTo>
                  <a:lnTo>
                    <a:pt x="3198" y="1788"/>
                  </a:lnTo>
                  <a:lnTo>
                    <a:pt x="3234" y="1572"/>
                  </a:lnTo>
                  <a:lnTo>
                    <a:pt x="3270" y="1320"/>
                  </a:lnTo>
                  <a:lnTo>
                    <a:pt x="3306" y="1074"/>
                  </a:lnTo>
                  <a:lnTo>
                    <a:pt x="3342" y="852"/>
                  </a:lnTo>
                  <a:lnTo>
                    <a:pt x="3384" y="708"/>
                  </a:lnTo>
                  <a:lnTo>
                    <a:pt x="3420" y="642"/>
                  </a:lnTo>
                  <a:lnTo>
                    <a:pt x="3456" y="648"/>
                  </a:lnTo>
                  <a:lnTo>
                    <a:pt x="3492" y="720"/>
                  </a:lnTo>
                  <a:lnTo>
                    <a:pt x="3528" y="822"/>
                  </a:lnTo>
                  <a:lnTo>
                    <a:pt x="3564" y="942"/>
                  </a:lnTo>
                  <a:lnTo>
                    <a:pt x="3600" y="1056"/>
                  </a:lnTo>
                  <a:lnTo>
                    <a:pt x="3636" y="1146"/>
                  </a:lnTo>
                  <a:lnTo>
                    <a:pt x="3678" y="1212"/>
                  </a:lnTo>
                  <a:lnTo>
                    <a:pt x="3714" y="1254"/>
                  </a:lnTo>
                  <a:lnTo>
                    <a:pt x="3750" y="1290"/>
                  </a:lnTo>
                  <a:lnTo>
                    <a:pt x="3786" y="1314"/>
                  </a:lnTo>
                  <a:lnTo>
                    <a:pt x="3822" y="1338"/>
                  </a:lnTo>
                  <a:lnTo>
                    <a:pt x="3858" y="1356"/>
                  </a:lnTo>
                  <a:lnTo>
                    <a:pt x="3894" y="1380"/>
                  </a:lnTo>
                  <a:lnTo>
                    <a:pt x="3936" y="1398"/>
                  </a:lnTo>
                  <a:lnTo>
                    <a:pt x="3972" y="1410"/>
                  </a:lnTo>
                  <a:lnTo>
                    <a:pt x="4008" y="1404"/>
                  </a:lnTo>
                  <a:lnTo>
                    <a:pt x="4044" y="1392"/>
                  </a:lnTo>
                  <a:lnTo>
                    <a:pt x="4080" y="1368"/>
                  </a:lnTo>
                  <a:lnTo>
                    <a:pt x="4116" y="1356"/>
                  </a:lnTo>
                  <a:lnTo>
                    <a:pt x="4152" y="1350"/>
                  </a:lnTo>
                  <a:lnTo>
                    <a:pt x="4188" y="1362"/>
                  </a:lnTo>
                  <a:lnTo>
                    <a:pt x="4230" y="1398"/>
                  </a:lnTo>
                  <a:lnTo>
                    <a:pt x="4266" y="1440"/>
                  </a:lnTo>
                  <a:lnTo>
                    <a:pt x="4302" y="1488"/>
                  </a:lnTo>
                  <a:lnTo>
                    <a:pt x="4338" y="1518"/>
                  </a:lnTo>
                  <a:lnTo>
                    <a:pt x="4374" y="1536"/>
                  </a:lnTo>
                  <a:lnTo>
                    <a:pt x="4410" y="1524"/>
                  </a:lnTo>
                  <a:lnTo>
                    <a:pt x="4446" y="1512"/>
                  </a:lnTo>
                  <a:lnTo>
                    <a:pt x="4482" y="1494"/>
                  </a:lnTo>
                  <a:lnTo>
                    <a:pt x="4524" y="1464"/>
                  </a:lnTo>
                  <a:lnTo>
                    <a:pt x="4560" y="1422"/>
                  </a:lnTo>
                  <a:lnTo>
                    <a:pt x="4596" y="1380"/>
                  </a:lnTo>
                  <a:lnTo>
                    <a:pt x="4632" y="1326"/>
                  </a:lnTo>
                  <a:lnTo>
                    <a:pt x="4668" y="1254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893215" y="7172319"/>
              <a:ext cx="866877" cy="837198"/>
            </a:xfrm>
            <a:custGeom>
              <a:avLst/>
              <a:gdLst/>
              <a:ahLst/>
              <a:cxnLst>
                <a:cxn ang="0">
                  <a:pos x="0" y="1326"/>
                </a:cxn>
                <a:cxn ang="0">
                  <a:pos x="36" y="1236"/>
                </a:cxn>
                <a:cxn ang="0">
                  <a:pos x="72" y="1134"/>
                </a:cxn>
                <a:cxn ang="0">
                  <a:pos x="114" y="1014"/>
                </a:cxn>
                <a:cxn ang="0">
                  <a:pos x="150" y="900"/>
                </a:cxn>
                <a:cxn ang="0">
                  <a:pos x="186" y="786"/>
                </a:cxn>
                <a:cxn ang="0">
                  <a:pos x="222" y="702"/>
                </a:cxn>
                <a:cxn ang="0">
                  <a:pos x="258" y="636"/>
                </a:cxn>
                <a:cxn ang="0">
                  <a:pos x="294" y="588"/>
                </a:cxn>
                <a:cxn ang="0">
                  <a:pos x="330" y="558"/>
                </a:cxn>
                <a:cxn ang="0">
                  <a:pos x="366" y="534"/>
                </a:cxn>
                <a:cxn ang="0">
                  <a:pos x="408" y="516"/>
                </a:cxn>
                <a:cxn ang="0">
                  <a:pos x="444" y="498"/>
                </a:cxn>
                <a:cxn ang="0">
                  <a:pos x="480" y="474"/>
                </a:cxn>
                <a:cxn ang="0">
                  <a:pos x="516" y="444"/>
                </a:cxn>
                <a:cxn ang="0">
                  <a:pos x="552" y="396"/>
                </a:cxn>
                <a:cxn ang="0">
                  <a:pos x="588" y="348"/>
                </a:cxn>
                <a:cxn ang="0">
                  <a:pos x="624" y="294"/>
                </a:cxn>
                <a:cxn ang="0">
                  <a:pos x="660" y="252"/>
                </a:cxn>
                <a:cxn ang="0">
                  <a:pos x="702" y="222"/>
                </a:cxn>
                <a:cxn ang="0">
                  <a:pos x="738" y="198"/>
                </a:cxn>
                <a:cxn ang="0">
                  <a:pos x="774" y="198"/>
                </a:cxn>
                <a:cxn ang="0">
                  <a:pos x="810" y="210"/>
                </a:cxn>
                <a:cxn ang="0">
                  <a:pos x="846" y="240"/>
                </a:cxn>
                <a:cxn ang="0">
                  <a:pos x="882" y="258"/>
                </a:cxn>
                <a:cxn ang="0">
                  <a:pos x="918" y="270"/>
                </a:cxn>
                <a:cxn ang="0">
                  <a:pos x="960" y="276"/>
                </a:cxn>
                <a:cxn ang="0">
                  <a:pos x="996" y="276"/>
                </a:cxn>
                <a:cxn ang="0">
                  <a:pos x="1032" y="270"/>
                </a:cxn>
                <a:cxn ang="0">
                  <a:pos x="1068" y="252"/>
                </a:cxn>
                <a:cxn ang="0">
                  <a:pos x="1104" y="228"/>
                </a:cxn>
                <a:cxn ang="0">
                  <a:pos x="1140" y="204"/>
                </a:cxn>
                <a:cxn ang="0">
                  <a:pos x="1176" y="162"/>
                </a:cxn>
                <a:cxn ang="0">
                  <a:pos x="1212" y="108"/>
                </a:cxn>
                <a:cxn ang="0">
                  <a:pos x="1254" y="54"/>
                </a:cxn>
                <a:cxn ang="0">
                  <a:pos x="1290" y="0"/>
                </a:cxn>
              </a:cxnLst>
              <a:rect l="0" t="0" r="r" b="b"/>
              <a:pathLst>
                <a:path w="1290" h="1326">
                  <a:moveTo>
                    <a:pt x="0" y="1326"/>
                  </a:moveTo>
                  <a:lnTo>
                    <a:pt x="36" y="1236"/>
                  </a:lnTo>
                  <a:lnTo>
                    <a:pt x="72" y="1134"/>
                  </a:lnTo>
                  <a:lnTo>
                    <a:pt x="114" y="1014"/>
                  </a:lnTo>
                  <a:lnTo>
                    <a:pt x="150" y="900"/>
                  </a:lnTo>
                  <a:lnTo>
                    <a:pt x="186" y="786"/>
                  </a:lnTo>
                  <a:lnTo>
                    <a:pt x="222" y="702"/>
                  </a:lnTo>
                  <a:lnTo>
                    <a:pt x="258" y="636"/>
                  </a:lnTo>
                  <a:lnTo>
                    <a:pt x="294" y="588"/>
                  </a:lnTo>
                  <a:lnTo>
                    <a:pt x="330" y="558"/>
                  </a:lnTo>
                  <a:lnTo>
                    <a:pt x="366" y="534"/>
                  </a:lnTo>
                  <a:lnTo>
                    <a:pt x="408" y="516"/>
                  </a:lnTo>
                  <a:lnTo>
                    <a:pt x="444" y="498"/>
                  </a:lnTo>
                  <a:lnTo>
                    <a:pt x="480" y="474"/>
                  </a:lnTo>
                  <a:lnTo>
                    <a:pt x="516" y="444"/>
                  </a:lnTo>
                  <a:lnTo>
                    <a:pt x="552" y="396"/>
                  </a:lnTo>
                  <a:lnTo>
                    <a:pt x="588" y="348"/>
                  </a:lnTo>
                  <a:lnTo>
                    <a:pt x="624" y="294"/>
                  </a:lnTo>
                  <a:lnTo>
                    <a:pt x="660" y="252"/>
                  </a:lnTo>
                  <a:lnTo>
                    <a:pt x="702" y="222"/>
                  </a:lnTo>
                  <a:lnTo>
                    <a:pt x="738" y="198"/>
                  </a:lnTo>
                  <a:lnTo>
                    <a:pt x="774" y="198"/>
                  </a:lnTo>
                  <a:lnTo>
                    <a:pt x="810" y="210"/>
                  </a:lnTo>
                  <a:lnTo>
                    <a:pt x="846" y="240"/>
                  </a:lnTo>
                  <a:lnTo>
                    <a:pt x="882" y="258"/>
                  </a:lnTo>
                  <a:lnTo>
                    <a:pt x="918" y="270"/>
                  </a:lnTo>
                  <a:lnTo>
                    <a:pt x="960" y="276"/>
                  </a:lnTo>
                  <a:lnTo>
                    <a:pt x="996" y="276"/>
                  </a:lnTo>
                  <a:lnTo>
                    <a:pt x="1032" y="270"/>
                  </a:lnTo>
                  <a:lnTo>
                    <a:pt x="1068" y="252"/>
                  </a:lnTo>
                  <a:lnTo>
                    <a:pt x="1104" y="228"/>
                  </a:lnTo>
                  <a:lnTo>
                    <a:pt x="1140" y="204"/>
                  </a:lnTo>
                  <a:lnTo>
                    <a:pt x="1176" y="162"/>
                  </a:lnTo>
                  <a:lnTo>
                    <a:pt x="1212" y="108"/>
                  </a:lnTo>
                  <a:lnTo>
                    <a:pt x="1254" y="54"/>
                  </a:lnTo>
                  <a:lnTo>
                    <a:pt x="1290" y="0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1756332" y="7191260"/>
              <a:ext cx="3136887" cy="1011456"/>
            </a:xfrm>
            <a:custGeom>
              <a:avLst/>
              <a:gdLst/>
              <a:ahLst/>
              <a:cxnLst>
                <a:cxn ang="0">
                  <a:pos x="72" y="576"/>
                </a:cxn>
                <a:cxn ang="0">
                  <a:pos x="180" y="780"/>
                </a:cxn>
                <a:cxn ang="0">
                  <a:pos x="294" y="780"/>
                </a:cxn>
                <a:cxn ang="0">
                  <a:pos x="402" y="696"/>
                </a:cxn>
                <a:cxn ang="0">
                  <a:pos x="510" y="768"/>
                </a:cxn>
                <a:cxn ang="0">
                  <a:pos x="624" y="870"/>
                </a:cxn>
                <a:cxn ang="0">
                  <a:pos x="732" y="882"/>
                </a:cxn>
                <a:cxn ang="0">
                  <a:pos x="846" y="870"/>
                </a:cxn>
                <a:cxn ang="0">
                  <a:pos x="954" y="960"/>
                </a:cxn>
                <a:cxn ang="0">
                  <a:pos x="1062" y="1068"/>
                </a:cxn>
                <a:cxn ang="0">
                  <a:pos x="1176" y="1080"/>
                </a:cxn>
                <a:cxn ang="0">
                  <a:pos x="1284" y="1050"/>
                </a:cxn>
                <a:cxn ang="0">
                  <a:pos x="1392" y="834"/>
                </a:cxn>
                <a:cxn ang="0">
                  <a:pos x="1506" y="684"/>
                </a:cxn>
                <a:cxn ang="0">
                  <a:pos x="1614" y="852"/>
                </a:cxn>
                <a:cxn ang="0">
                  <a:pos x="1728" y="930"/>
                </a:cxn>
                <a:cxn ang="0">
                  <a:pos x="1836" y="834"/>
                </a:cxn>
                <a:cxn ang="0">
                  <a:pos x="1944" y="864"/>
                </a:cxn>
                <a:cxn ang="0">
                  <a:pos x="2058" y="936"/>
                </a:cxn>
                <a:cxn ang="0">
                  <a:pos x="2166" y="930"/>
                </a:cxn>
                <a:cxn ang="0">
                  <a:pos x="2280" y="1002"/>
                </a:cxn>
                <a:cxn ang="0">
                  <a:pos x="2388" y="1188"/>
                </a:cxn>
                <a:cxn ang="0">
                  <a:pos x="2496" y="1230"/>
                </a:cxn>
                <a:cxn ang="0">
                  <a:pos x="2610" y="846"/>
                </a:cxn>
                <a:cxn ang="0">
                  <a:pos x="2718" y="210"/>
                </a:cxn>
                <a:cxn ang="0">
                  <a:pos x="2832" y="36"/>
                </a:cxn>
                <a:cxn ang="0">
                  <a:pos x="2940" y="684"/>
                </a:cxn>
                <a:cxn ang="0">
                  <a:pos x="3048" y="1458"/>
                </a:cxn>
                <a:cxn ang="0">
                  <a:pos x="3162" y="1548"/>
                </a:cxn>
                <a:cxn ang="0">
                  <a:pos x="3270" y="1104"/>
                </a:cxn>
                <a:cxn ang="0">
                  <a:pos x="3384" y="726"/>
                </a:cxn>
                <a:cxn ang="0">
                  <a:pos x="3492" y="720"/>
                </a:cxn>
                <a:cxn ang="0">
                  <a:pos x="3600" y="870"/>
                </a:cxn>
                <a:cxn ang="0">
                  <a:pos x="3714" y="918"/>
                </a:cxn>
                <a:cxn ang="0">
                  <a:pos x="3822" y="912"/>
                </a:cxn>
                <a:cxn ang="0">
                  <a:pos x="3936" y="1062"/>
                </a:cxn>
                <a:cxn ang="0">
                  <a:pos x="4044" y="1248"/>
                </a:cxn>
                <a:cxn ang="0">
                  <a:pos x="4152" y="1290"/>
                </a:cxn>
                <a:cxn ang="0">
                  <a:pos x="4266" y="1266"/>
                </a:cxn>
                <a:cxn ang="0">
                  <a:pos x="4374" y="1206"/>
                </a:cxn>
                <a:cxn ang="0">
                  <a:pos x="4482" y="984"/>
                </a:cxn>
                <a:cxn ang="0">
                  <a:pos x="4596" y="708"/>
                </a:cxn>
              </a:cxnLst>
              <a:rect l="0" t="0" r="r" b="b"/>
              <a:pathLst>
                <a:path w="4668" h="1602">
                  <a:moveTo>
                    <a:pt x="0" y="516"/>
                  </a:moveTo>
                  <a:lnTo>
                    <a:pt x="36" y="534"/>
                  </a:lnTo>
                  <a:lnTo>
                    <a:pt x="72" y="576"/>
                  </a:lnTo>
                  <a:lnTo>
                    <a:pt x="108" y="648"/>
                  </a:lnTo>
                  <a:lnTo>
                    <a:pt x="144" y="720"/>
                  </a:lnTo>
                  <a:lnTo>
                    <a:pt x="180" y="780"/>
                  </a:lnTo>
                  <a:lnTo>
                    <a:pt x="216" y="810"/>
                  </a:lnTo>
                  <a:lnTo>
                    <a:pt x="252" y="810"/>
                  </a:lnTo>
                  <a:lnTo>
                    <a:pt x="294" y="780"/>
                  </a:lnTo>
                  <a:lnTo>
                    <a:pt x="330" y="738"/>
                  </a:lnTo>
                  <a:lnTo>
                    <a:pt x="366" y="708"/>
                  </a:lnTo>
                  <a:lnTo>
                    <a:pt x="402" y="696"/>
                  </a:lnTo>
                  <a:lnTo>
                    <a:pt x="438" y="702"/>
                  </a:lnTo>
                  <a:lnTo>
                    <a:pt x="474" y="732"/>
                  </a:lnTo>
                  <a:lnTo>
                    <a:pt x="510" y="768"/>
                  </a:lnTo>
                  <a:lnTo>
                    <a:pt x="546" y="810"/>
                  </a:lnTo>
                  <a:lnTo>
                    <a:pt x="588" y="846"/>
                  </a:lnTo>
                  <a:lnTo>
                    <a:pt x="624" y="870"/>
                  </a:lnTo>
                  <a:lnTo>
                    <a:pt x="660" y="888"/>
                  </a:lnTo>
                  <a:lnTo>
                    <a:pt x="696" y="888"/>
                  </a:lnTo>
                  <a:lnTo>
                    <a:pt x="732" y="882"/>
                  </a:lnTo>
                  <a:lnTo>
                    <a:pt x="768" y="876"/>
                  </a:lnTo>
                  <a:lnTo>
                    <a:pt x="804" y="864"/>
                  </a:lnTo>
                  <a:lnTo>
                    <a:pt x="846" y="870"/>
                  </a:lnTo>
                  <a:lnTo>
                    <a:pt x="882" y="888"/>
                  </a:lnTo>
                  <a:lnTo>
                    <a:pt x="918" y="918"/>
                  </a:lnTo>
                  <a:lnTo>
                    <a:pt x="954" y="960"/>
                  </a:lnTo>
                  <a:lnTo>
                    <a:pt x="990" y="1002"/>
                  </a:lnTo>
                  <a:lnTo>
                    <a:pt x="1026" y="1038"/>
                  </a:lnTo>
                  <a:lnTo>
                    <a:pt x="1062" y="1068"/>
                  </a:lnTo>
                  <a:lnTo>
                    <a:pt x="1098" y="1074"/>
                  </a:lnTo>
                  <a:lnTo>
                    <a:pt x="1140" y="1080"/>
                  </a:lnTo>
                  <a:lnTo>
                    <a:pt x="1176" y="1080"/>
                  </a:lnTo>
                  <a:lnTo>
                    <a:pt x="1212" y="1080"/>
                  </a:lnTo>
                  <a:lnTo>
                    <a:pt x="1248" y="1074"/>
                  </a:lnTo>
                  <a:lnTo>
                    <a:pt x="1284" y="1050"/>
                  </a:lnTo>
                  <a:lnTo>
                    <a:pt x="1320" y="1002"/>
                  </a:lnTo>
                  <a:lnTo>
                    <a:pt x="1356" y="924"/>
                  </a:lnTo>
                  <a:lnTo>
                    <a:pt x="1392" y="834"/>
                  </a:lnTo>
                  <a:lnTo>
                    <a:pt x="1434" y="750"/>
                  </a:lnTo>
                  <a:lnTo>
                    <a:pt x="1470" y="696"/>
                  </a:lnTo>
                  <a:lnTo>
                    <a:pt x="1506" y="684"/>
                  </a:lnTo>
                  <a:lnTo>
                    <a:pt x="1542" y="714"/>
                  </a:lnTo>
                  <a:lnTo>
                    <a:pt x="1578" y="780"/>
                  </a:lnTo>
                  <a:lnTo>
                    <a:pt x="1614" y="852"/>
                  </a:lnTo>
                  <a:lnTo>
                    <a:pt x="1650" y="912"/>
                  </a:lnTo>
                  <a:lnTo>
                    <a:pt x="1692" y="936"/>
                  </a:lnTo>
                  <a:lnTo>
                    <a:pt x="1728" y="930"/>
                  </a:lnTo>
                  <a:lnTo>
                    <a:pt x="1764" y="900"/>
                  </a:lnTo>
                  <a:lnTo>
                    <a:pt x="1800" y="858"/>
                  </a:lnTo>
                  <a:lnTo>
                    <a:pt x="1836" y="834"/>
                  </a:lnTo>
                  <a:lnTo>
                    <a:pt x="1872" y="822"/>
                  </a:lnTo>
                  <a:lnTo>
                    <a:pt x="1908" y="840"/>
                  </a:lnTo>
                  <a:lnTo>
                    <a:pt x="1944" y="864"/>
                  </a:lnTo>
                  <a:lnTo>
                    <a:pt x="1986" y="894"/>
                  </a:lnTo>
                  <a:lnTo>
                    <a:pt x="2022" y="918"/>
                  </a:lnTo>
                  <a:lnTo>
                    <a:pt x="2058" y="936"/>
                  </a:lnTo>
                  <a:lnTo>
                    <a:pt x="2094" y="936"/>
                  </a:lnTo>
                  <a:lnTo>
                    <a:pt x="2130" y="930"/>
                  </a:lnTo>
                  <a:lnTo>
                    <a:pt x="2166" y="930"/>
                  </a:lnTo>
                  <a:lnTo>
                    <a:pt x="2202" y="936"/>
                  </a:lnTo>
                  <a:lnTo>
                    <a:pt x="2238" y="960"/>
                  </a:lnTo>
                  <a:lnTo>
                    <a:pt x="2280" y="1002"/>
                  </a:lnTo>
                  <a:lnTo>
                    <a:pt x="2316" y="1056"/>
                  </a:lnTo>
                  <a:lnTo>
                    <a:pt x="2352" y="1122"/>
                  </a:lnTo>
                  <a:lnTo>
                    <a:pt x="2388" y="1188"/>
                  </a:lnTo>
                  <a:lnTo>
                    <a:pt x="2424" y="1236"/>
                  </a:lnTo>
                  <a:lnTo>
                    <a:pt x="2460" y="1254"/>
                  </a:lnTo>
                  <a:lnTo>
                    <a:pt x="2496" y="1230"/>
                  </a:lnTo>
                  <a:lnTo>
                    <a:pt x="2538" y="1152"/>
                  </a:lnTo>
                  <a:lnTo>
                    <a:pt x="2574" y="1026"/>
                  </a:lnTo>
                  <a:lnTo>
                    <a:pt x="2610" y="846"/>
                  </a:lnTo>
                  <a:lnTo>
                    <a:pt x="2646" y="636"/>
                  </a:lnTo>
                  <a:lnTo>
                    <a:pt x="2682" y="414"/>
                  </a:lnTo>
                  <a:lnTo>
                    <a:pt x="2718" y="210"/>
                  </a:lnTo>
                  <a:lnTo>
                    <a:pt x="2754" y="66"/>
                  </a:lnTo>
                  <a:lnTo>
                    <a:pt x="2790" y="0"/>
                  </a:lnTo>
                  <a:lnTo>
                    <a:pt x="2832" y="36"/>
                  </a:lnTo>
                  <a:lnTo>
                    <a:pt x="2868" y="174"/>
                  </a:lnTo>
                  <a:lnTo>
                    <a:pt x="2904" y="402"/>
                  </a:lnTo>
                  <a:lnTo>
                    <a:pt x="2940" y="684"/>
                  </a:lnTo>
                  <a:lnTo>
                    <a:pt x="2976" y="984"/>
                  </a:lnTo>
                  <a:lnTo>
                    <a:pt x="3012" y="1254"/>
                  </a:lnTo>
                  <a:lnTo>
                    <a:pt x="3048" y="1458"/>
                  </a:lnTo>
                  <a:lnTo>
                    <a:pt x="3090" y="1572"/>
                  </a:lnTo>
                  <a:lnTo>
                    <a:pt x="3126" y="1602"/>
                  </a:lnTo>
                  <a:lnTo>
                    <a:pt x="3162" y="1548"/>
                  </a:lnTo>
                  <a:lnTo>
                    <a:pt x="3198" y="1434"/>
                  </a:lnTo>
                  <a:lnTo>
                    <a:pt x="3234" y="1278"/>
                  </a:lnTo>
                  <a:lnTo>
                    <a:pt x="3270" y="1104"/>
                  </a:lnTo>
                  <a:lnTo>
                    <a:pt x="3306" y="948"/>
                  </a:lnTo>
                  <a:lnTo>
                    <a:pt x="3342" y="816"/>
                  </a:lnTo>
                  <a:lnTo>
                    <a:pt x="3384" y="726"/>
                  </a:lnTo>
                  <a:lnTo>
                    <a:pt x="3420" y="684"/>
                  </a:lnTo>
                  <a:lnTo>
                    <a:pt x="3456" y="684"/>
                  </a:lnTo>
                  <a:lnTo>
                    <a:pt x="3492" y="720"/>
                  </a:lnTo>
                  <a:lnTo>
                    <a:pt x="3528" y="768"/>
                  </a:lnTo>
                  <a:lnTo>
                    <a:pt x="3564" y="828"/>
                  </a:lnTo>
                  <a:lnTo>
                    <a:pt x="3600" y="870"/>
                  </a:lnTo>
                  <a:lnTo>
                    <a:pt x="3636" y="906"/>
                  </a:lnTo>
                  <a:lnTo>
                    <a:pt x="3678" y="918"/>
                  </a:lnTo>
                  <a:lnTo>
                    <a:pt x="3714" y="918"/>
                  </a:lnTo>
                  <a:lnTo>
                    <a:pt x="3750" y="906"/>
                  </a:lnTo>
                  <a:lnTo>
                    <a:pt x="3786" y="900"/>
                  </a:lnTo>
                  <a:lnTo>
                    <a:pt x="3822" y="912"/>
                  </a:lnTo>
                  <a:lnTo>
                    <a:pt x="3858" y="936"/>
                  </a:lnTo>
                  <a:lnTo>
                    <a:pt x="3894" y="990"/>
                  </a:lnTo>
                  <a:lnTo>
                    <a:pt x="3936" y="1062"/>
                  </a:lnTo>
                  <a:lnTo>
                    <a:pt x="3972" y="1140"/>
                  </a:lnTo>
                  <a:lnTo>
                    <a:pt x="4008" y="1200"/>
                  </a:lnTo>
                  <a:lnTo>
                    <a:pt x="4044" y="1248"/>
                  </a:lnTo>
                  <a:lnTo>
                    <a:pt x="4080" y="1278"/>
                  </a:lnTo>
                  <a:lnTo>
                    <a:pt x="4116" y="1290"/>
                  </a:lnTo>
                  <a:lnTo>
                    <a:pt x="4152" y="1290"/>
                  </a:lnTo>
                  <a:lnTo>
                    <a:pt x="4188" y="1284"/>
                  </a:lnTo>
                  <a:lnTo>
                    <a:pt x="4230" y="1272"/>
                  </a:lnTo>
                  <a:lnTo>
                    <a:pt x="4266" y="1266"/>
                  </a:lnTo>
                  <a:lnTo>
                    <a:pt x="4302" y="1260"/>
                  </a:lnTo>
                  <a:lnTo>
                    <a:pt x="4338" y="1242"/>
                  </a:lnTo>
                  <a:lnTo>
                    <a:pt x="4374" y="1206"/>
                  </a:lnTo>
                  <a:lnTo>
                    <a:pt x="4410" y="1146"/>
                  </a:lnTo>
                  <a:lnTo>
                    <a:pt x="4446" y="1068"/>
                  </a:lnTo>
                  <a:lnTo>
                    <a:pt x="4482" y="984"/>
                  </a:lnTo>
                  <a:lnTo>
                    <a:pt x="4524" y="888"/>
                  </a:lnTo>
                  <a:lnTo>
                    <a:pt x="4560" y="786"/>
                  </a:lnTo>
                  <a:lnTo>
                    <a:pt x="4596" y="708"/>
                  </a:lnTo>
                  <a:lnTo>
                    <a:pt x="4632" y="636"/>
                  </a:lnTo>
                  <a:lnTo>
                    <a:pt x="4668" y="558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4893215" y="7062463"/>
              <a:ext cx="866877" cy="481105"/>
            </a:xfrm>
            <a:custGeom>
              <a:avLst/>
              <a:gdLst/>
              <a:ahLst/>
              <a:cxnLst>
                <a:cxn ang="0">
                  <a:pos x="0" y="762"/>
                </a:cxn>
                <a:cxn ang="0">
                  <a:pos x="36" y="702"/>
                </a:cxn>
                <a:cxn ang="0">
                  <a:pos x="72" y="642"/>
                </a:cxn>
                <a:cxn ang="0">
                  <a:pos x="114" y="576"/>
                </a:cxn>
                <a:cxn ang="0">
                  <a:pos x="150" y="504"/>
                </a:cxn>
                <a:cxn ang="0">
                  <a:pos x="186" y="426"/>
                </a:cxn>
                <a:cxn ang="0">
                  <a:pos x="222" y="366"/>
                </a:cxn>
                <a:cxn ang="0">
                  <a:pos x="258" y="300"/>
                </a:cxn>
                <a:cxn ang="0">
                  <a:pos x="294" y="270"/>
                </a:cxn>
                <a:cxn ang="0">
                  <a:pos x="330" y="258"/>
                </a:cxn>
                <a:cxn ang="0">
                  <a:pos x="366" y="264"/>
                </a:cxn>
                <a:cxn ang="0">
                  <a:pos x="408" y="276"/>
                </a:cxn>
                <a:cxn ang="0">
                  <a:pos x="444" y="288"/>
                </a:cxn>
                <a:cxn ang="0">
                  <a:pos x="480" y="276"/>
                </a:cxn>
                <a:cxn ang="0">
                  <a:pos x="516" y="240"/>
                </a:cxn>
                <a:cxn ang="0">
                  <a:pos x="552" y="186"/>
                </a:cxn>
                <a:cxn ang="0">
                  <a:pos x="588" y="126"/>
                </a:cxn>
                <a:cxn ang="0">
                  <a:pos x="624" y="60"/>
                </a:cxn>
                <a:cxn ang="0">
                  <a:pos x="660" y="6"/>
                </a:cxn>
                <a:cxn ang="0">
                  <a:pos x="702" y="0"/>
                </a:cxn>
                <a:cxn ang="0">
                  <a:pos x="738" y="24"/>
                </a:cxn>
                <a:cxn ang="0">
                  <a:pos x="774" y="84"/>
                </a:cxn>
                <a:cxn ang="0">
                  <a:pos x="810" y="144"/>
                </a:cxn>
                <a:cxn ang="0">
                  <a:pos x="846" y="210"/>
                </a:cxn>
                <a:cxn ang="0">
                  <a:pos x="882" y="252"/>
                </a:cxn>
                <a:cxn ang="0">
                  <a:pos x="918" y="276"/>
                </a:cxn>
                <a:cxn ang="0">
                  <a:pos x="960" y="264"/>
                </a:cxn>
                <a:cxn ang="0">
                  <a:pos x="996" y="240"/>
                </a:cxn>
                <a:cxn ang="0">
                  <a:pos x="1032" y="216"/>
                </a:cxn>
                <a:cxn ang="0">
                  <a:pos x="1068" y="186"/>
                </a:cxn>
                <a:cxn ang="0">
                  <a:pos x="1104" y="162"/>
                </a:cxn>
                <a:cxn ang="0">
                  <a:pos x="1140" y="150"/>
                </a:cxn>
                <a:cxn ang="0">
                  <a:pos x="1176" y="144"/>
                </a:cxn>
                <a:cxn ang="0">
                  <a:pos x="1212" y="144"/>
                </a:cxn>
                <a:cxn ang="0">
                  <a:pos x="1254" y="144"/>
                </a:cxn>
                <a:cxn ang="0">
                  <a:pos x="1290" y="138"/>
                </a:cxn>
              </a:cxnLst>
              <a:rect l="0" t="0" r="r" b="b"/>
              <a:pathLst>
                <a:path w="1290" h="762">
                  <a:moveTo>
                    <a:pt x="0" y="762"/>
                  </a:moveTo>
                  <a:lnTo>
                    <a:pt x="36" y="702"/>
                  </a:lnTo>
                  <a:lnTo>
                    <a:pt x="72" y="642"/>
                  </a:lnTo>
                  <a:lnTo>
                    <a:pt x="114" y="576"/>
                  </a:lnTo>
                  <a:lnTo>
                    <a:pt x="150" y="504"/>
                  </a:lnTo>
                  <a:lnTo>
                    <a:pt x="186" y="426"/>
                  </a:lnTo>
                  <a:lnTo>
                    <a:pt x="222" y="366"/>
                  </a:lnTo>
                  <a:lnTo>
                    <a:pt x="258" y="300"/>
                  </a:lnTo>
                  <a:lnTo>
                    <a:pt x="294" y="270"/>
                  </a:lnTo>
                  <a:lnTo>
                    <a:pt x="330" y="258"/>
                  </a:lnTo>
                  <a:lnTo>
                    <a:pt x="366" y="264"/>
                  </a:lnTo>
                  <a:lnTo>
                    <a:pt x="408" y="276"/>
                  </a:lnTo>
                  <a:lnTo>
                    <a:pt x="444" y="288"/>
                  </a:lnTo>
                  <a:lnTo>
                    <a:pt x="480" y="276"/>
                  </a:lnTo>
                  <a:lnTo>
                    <a:pt x="516" y="240"/>
                  </a:lnTo>
                  <a:lnTo>
                    <a:pt x="552" y="186"/>
                  </a:lnTo>
                  <a:lnTo>
                    <a:pt x="588" y="126"/>
                  </a:lnTo>
                  <a:lnTo>
                    <a:pt x="624" y="60"/>
                  </a:lnTo>
                  <a:lnTo>
                    <a:pt x="660" y="6"/>
                  </a:lnTo>
                  <a:lnTo>
                    <a:pt x="702" y="0"/>
                  </a:lnTo>
                  <a:lnTo>
                    <a:pt x="738" y="24"/>
                  </a:lnTo>
                  <a:lnTo>
                    <a:pt x="774" y="84"/>
                  </a:lnTo>
                  <a:lnTo>
                    <a:pt x="810" y="144"/>
                  </a:lnTo>
                  <a:lnTo>
                    <a:pt x="846" y="210"/>
                  </a:lnTo>
                  <a:lnTo>
                    <a:pt x="882" y="252"/>
                  </a:lnTo>
                  <a:lnTo>
                    <a:pt x="918" y="276"/>
                  </a:lnTo>
                  <a:lnTo>
                    <a:pt x="960" y="264"/>
                  </a:lnTo>
                  <a:lnTo>
                    <a:pt x="996" y="240"/>
                  </a:lnTo>
                  <a:lnTo>
                    <a:pt x="1032" y="216"/>
                  </a:lnTo>
                  <a:lnTo>
                    <a:pt x="1068" y="186"/>
                  </a:lnTo>
                  <a:lnTo>
                    <a:pt x="1104" y="162"/>
                  </a:lnTo>
                  <a:lnTo>
                    <a:pt x="1140" y="150"/>
                  </a:lnTo>
                  <a:lnTo>
                    <a:pt x="1176" y="144"/>
                  </a:lnTo>
                  <a:lnTo>
                    <a:pt x="1212" y="144"/>
                  </a:lnTo>
                  <a:lnTo>
                    <a:pt x="1254" y="144"/>
                  </a:lnTo>
                  <a:lnTo>
                    <a:pt x="1290" y="138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51" name="Rectangle 123"/>
            <p:cNvSpPr>
              <a:spLocks noChangeArrowheads="1"/>
            </p:cNvSpPr>
            <p:nvPr/>
          </p:nvSpPr>
          <p:spPr bwMode="auto">
            <a:xfrm>
              <a:off x="1748265" y="8816407"/>
              <a:ext cx="5203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 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124"/>
            <p:cNvSpPr>
              <a:spLocks noChangeArrowheads="1"/>
            </p:cNvSpPr>
            <p:nvPr/>
          </p:nvSpPr>
          <p:spPr bwMode="auto">
            <a:xfrm>
              <a:off x="5752027" y="6653332"/>
              <a:ext cx="5203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 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AutoShape 6"/>
            <p:cNvSpPr>
              <a:spLocks noChangeAspect="1" noChangeArrowheads="1" noTextEdit="1"/>
            </p:cNvSpPr>
            <p:nvPr/>
          </p:nvSpPr>
          <p:spPr bwMode="auto">
            <a:xfrm>
              <a:off x="701068" y="6477304"/>
              <a:ext cx="5083175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54" name="Line 12"/>
            <p:cNvSpPr>
              <a:spLocks noChangeShapeType="1"/>
            </p:cNvSpPr>
            <p:nvPr/>
          </p:nvSpPr>
          <p:spPr bwMode="auto">
            <a:xfrm flipV="1">
              <a:off x="1759926" y="8804579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55" name="Line 30"/>
            <p:cNvSpPr>
              <a:spLocks noChangeShapeType="1"/>
            </p:cNvSpPr>
            <p:nvPr/>
          </p:nvSpPr>
          <p:spPr bwMode="auto">
            <a:xfrm>
              <a:off x="1746284" y="6675742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56" name="Line 32"/>
            <p:cNvSpPr>
              <a:spLocks noChangeShapeType="1"/>
            </p:cNvSpPr>
            <p:nvPr/>
          </p:nvSpPr>
          <p:spPr bwMode="auto">
            <a:xfrm>
              <a:off x="1759932" y="7024992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57" name="Line 34"/>
            <p:cNvSpPr>
              <a:spLocks noChangeShapeType="1"/>
            </p:cNvSpPr>
            <p:nvPr/>
          </p:nvSpPr>
          <p:spPr bwMode="auto">
            <a:xfrm>
              <a:off x="1759932" y="7374242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58" name="Line 36"/>
            <p:cNvSpPr>
              <a:spLocks noChangeShapeType="1"/>
            </p:cNvSpPr>
            <p:nvPr/>
          </p:nvSpPr>
          <p:spPr bwMode="auto">
            <a:xfrm>
              <a:off x="1759932" y="7723492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59" name="Line 38"/>
            <p:cNvSpPr>
              <a:spLocks noChangeShapeType="1"/>
            </p:cNvSpPr>
            <p:nvPr/>
          </p:nvSpPr>
          <p:spPr bwMode="auto">
            <a:xfrm>
              <a:off x="1759932" y="807432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0" name="Line 40"/>
            <p:cNvSpPr>
              <a:spLocks noChangeShapeType="1"/>
            </p:cNvSpPr>
            <p:nvPr/>
          </p:nvSpPr>
          <p:spPr bwMode="auto">
            <a:xfrm>
              <a:off x="1759932" y="842357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1" name="Line 42"/>
            <p:cNvSpPr>
              <a:spLocks noChangeShapeType="1"/>
            </p:cNvSpPr>
            <p:nvPr/>
          </p:nvSpPr>
          <p:spPr bwMode="auto">
            <a:xfrm>
              <a:off x="1759932" y="877282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5681689" y="6643992"/>
              <a:ext cx="5203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 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AutoShape 56"/>
            <p:cNvSpPr>
              <a:spLocks noChangeAspect="1" noChangeArrowheads="1" noTextEdit="1"/>
            </p:cNvSpPr>
            <p:nvPr/>
          </p:nvSpPr>
          <p:spPr bwMode="auto">
            <a:xfrm>
              <a:off x="701068" y="4000804"/>
              <a:ext cx="5083175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1759932" y="4199251"/>
              <a:ext cx="3940175" cy="216852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>
              <a:off x="1759926" y="4199251"/>
              <a:ext cx="1588" cy="21685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6" name="Line 78"/>
            <p:cNvSpPr>
              <a:spLocks noChangeShapeType="1"/>
            </p:cNvSpPr>
            <p:nvPr/>
          </p:nvSpPr>
          <p:spPr bwMode="auto">
            <a:xfrm>
              <a:off x="1759932" y="4199242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7" name="Rectangle 79"/>
            <p:cNvSpPr>
              <a:spLocks noChangeArrowheads="1"/>
            </p:cNvSpPr>
            <p:nvPr/>
          </p:nvSpPr>
          <p:spPr bwMode="auto">
            <a:xfrm>
              <a:off x="1581840" y="4156379"/>
              <a:ext cx="166498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-3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Line 80"/>
            <p:cNvSpPr>
              <a:spLocks noChangeShapeType="1"/>
            </p:cNvSpPr>
            <p:nvPr/>
          </p:nvSpPr>
          <p:spPr bwMode="auto">
            <a:xfrm>
              <a:off x="1759932" y="4548492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9" name="Rectangle 81"/>
            <p:cNvSpPr>
              <a:spLocks noChangeArrowheads="1"/>
            </p:cNvSpPr>
            <p:nvPr/>
          </p:nvSpPr>
          <p:spPr bwMode="auto">
            <a:xfrm>
              <a:off x="1581840" y="4505630"/>
              <a:ext cx="166498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-2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Line 82"/>
            <p:cNvSpPr>
              <a:spLocks noChangeShapeType="1"/>
            </p:cNvSpPr>
            <p:nvPr/>
          </p:nvSpPr>
          <p:spPr bwMode="auto">
            <a:xfrm>
              <a:off x="1759932" y="4897742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71" name="Rectangle 83"/>
            <p:cNvSpPr>
              <a:spLocks noChangeArrowheads="1"/>
            </p:cNvSpPr>
            <p:nvPr/>
          </p:nvSpPr>
          <p:spPr bwMode="auto">
            <a:xfrm>
              <a:off x="1581840" y="4854879"/>
              <a:ext cx="166498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-1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Line 84"/>
            <p:cNvSpPr>
              <a:spLocks noChangeShapeType="1"/>
            </p:cNvSpPr>
            <p:nvPr/>
          </p:nvSpPr>
          <p:spPr bwMode="auto">
            <a:xfrm>
              <a:off x="1759932" y="5246992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73" name="Rectangle 85"/>
            <p:cNvSpPr>
              <a:spLocks noChangeArrowheads="1"/>
            </p:cNvSpPr>
            <p:nvPr/>
          </p:nvSpPr>
          <p:spPr bwMode="auto">
            <a:xfrm>
              <a:off x="1605653" y="5204129"/>
              <a:ext cx="10406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Line 86"/>
            <p:cNvSpPr>
              <a:spLocks noChangeShapeType="1"/>
            </p:cNvSpPr>
            <p:nvPr/>
          </p:nvSpPr>
          <p:spPr bwMode="auto">
            <a:xfrm>
              <a:off x="1759932" y="559782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75" name="Rectangle 87"/>
            <p:cNvSpPr>
              <a:spLocks noChangeArrowheads="1"/>
            </p:cNvSpPr>
            <p:nvPr/>
          </p:nvSpPr>
          <p:spPr bwMode="auto">
            <a:xfrm>
              <a:off x="1605653" y="5553380"/>
              <a:ext cx="10406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Line 88"/>
            <p:cNvSpPr>
              <a:spLocks noChangeShapeType="1"/>
            </p:cNvSpPr>
            <p:nvPr/>
          </p:nvSpPr>
          <p:spPr bwMode="auto">
            <a:xfrm>
              <a:off x="1759932" y="594707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77" name="Rectangle 89"/>
            <p:cNvSpPr>
              <a:spLocks noChangeArrowheads="1"/>
            </p:cNvSpPr>
            <p:nvPr/>
          </p:nvSpPr>
          <p:spPr bwMode="auto">
            <a:xfrm>
              <a:off x="1605653" y="5902629"/>
              <a:ext cx="10406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Line 90"/>
            <p:cNvSpPr>
              <a:spLocks noChangeShapeType="1"/>
            </p:cNvSpPr>
            <p:nvPr/>
          </p:nvSpPr>
          <p:spPr bwMode="auto">
            <a:xfrm>
              <a:off x="1746284" y="629632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79" name="Rectangle 91"/>
            <p:cNvSpPr>
              <a:spLocks noChangeArrowheads="1"/>
            </p:cNvSpPr>
            <p:nvPr/>
          </p:nvSpPr>
          <p:spPr bwMode="auto">
            <a:xfrm>
              <a:off x="1592004" y="6251879"/>
              <a:ext cx="10406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3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Freeform 92"/>
            <p:cNvSpPr>
              <a:spLocks/>
            </p:cNvSpPr>
            <p:nvPr/>
          </p:nvSpPr>
          <p:spPr bwMode="auto">
            <a:xfrm>
              <a:off x="1759926" y="5119996"/>
              <a:ext cx="3125788" cy="1152525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78" y="35"/>
                </a:cxn>
                <a:cxn ang="0">
                  <a:pos x="123" y="0"/>
                </a:cxn>
                <a:cxn ang="0">
                  <a:pos x="170" y="20"/>
                </a:cxn>
                <a:cxn ang="0">
                  <a:pos x="215" y="70"/>
                </a:cxn>
                <a:cxn ang="0">
                  <a:pos x="263" y="105"/>
                </a:cxn>
                <a:cxn ang="0">
                  <a:pos x="310" y="143"/>
                </a:cxn>
                <a:cxn ang="0">
                  <a:pos x="355" y="153"/>
                </a:cxn>
                <a:cxn ang="0">
                  <a:pos x="403" y="130"/>
                </a:cxn>
                <a:cxn ang="0">
                  <a:pos x="448" y="90"/>
                </a:cxn>
                <a:cxn ang="0">
                  <a:pos x="496" y="75"/>
                </a:cxn>
                <a:cxn ang="0">
                  <a:pos x="543" y="120"/>
                </a:cxn>
                <a:cxn ang="0">
                  <a:pos x="588" y="140"/>
                </a:cxn>
                <a:cxn ang="0">
                  <a:pos x="636" y="143"/>
                </a:cxn>
                <a:cxn ang="0">
                  <a:pos x="681" y="150"/>
                </a:cxn>
                <a:cxn ang="0">
                  <a:pos x="728" y="115"/>
                </a:cxn>
                <a:cxn ang="0">
                  <a:pos x="776" y="80"/>
                </a:cxn>
                <a:cxn ang="0">
                  <a:pos x="821" y="83"/>
                </a:cxn>
                <a:cxn ang="0">
                  <a:pos x="868" y="90"/>
                </a:cxn>
                <a:cxn ang="0">
                  <a:pos x="913" y="130"/>
                </a:cxn>
                <a:cxn ang="0">
                  <a:pos x="961" y="233"/>
                </a:cxn>
                <a:cxn ang="0">
                  <a:pos x="1008" y="291"/>
                </a:cxn>
                <a:cxn ang="0">
                  <a:pos x="1053" y="276"/>
                </a:cxn>
                <a:cxn ang="0">
                  <a:pos x="1101" y="258"/>
                </a:cxn>
                <a:cxn ang="0">
                  <a:pos x="1146" y="276"/>
                </a:cxn>
                <a:cxn ang="0">
                  <a:pos x="1194" y="436"/>
                </a:cxn>
                <a:cxn ang="0">
                  <a:pos x="1241" y="661"/>
                </a:cxn>
                <a:cxn ang="0">
                  <a:pos x="1286" y="721"/>
                </a:cxn>
                <a:cxn ang="0">
                  <a:pos x="1334" y="566"/>
                </a:cxn>
                <a:cxn ang="0">
                  <a:pos x="1379" y="248"/>
                </a:cxn>
                <a:cxn ang="0">
                  <a:pos x="1426" y="23"/>
                </a:cxn>
                <a:cxn ang="0">
                  <a:pos x="1474" y="70"/>
                </a:cxn>
                <a:cxn ang="0">
                  <a:pos x="1519" y="206"/>
                </a:cxn>
                <a:cxn ang="0">
                  <a:pos x="1566" y="243"/>
                </a:cxn>
                <a:cxn ang="0">
                  <a:pos x="1611" y="226"/>
                </a:cxn>
                <a:cxn ang="0">
                  <a:pos x="1659" y="216"/>
                </a:cxn>
                <a:cxn ang="0">
                  <a:pos x="1706" y="201"/>
                </a:cxn>
                <a:cxn ang="0">
                  <a:pos x="1751" y="203"/>
                </a:cxn>
                <a:cxn ang="0">
                  <a:pos x="1799" y="283"/>
                </a:cxn>
                <a:cxn ang="0">
                  <a:pos x="1844" y="391"/>
                </a:cxn>
                <a:cxn ang="0">
                  <a:pos x="1891" y="406"/>
                </a:cxn>
                <a:cxn ang="0">
                  <a:pos x="1939" y="318"/>
                </a:cxn>
              </a:cxnLst>
              <a:rect l="0" t="0" r="r" b="b"/>
              <a:pathLst>
                <a:path w="1969" h="726">
                  <a:moveTo>
                    <a:pt x="0" y="0"/>
                  </a:moveTo>
                  <a:lnTo>
                    <a:pt x="15" y="13"/>
                  </a:lnTo>
                  <a:lnTo>
                    <a:pt x="30" y="28"/>
                  </a:lnTo>
                  <a:lnTo>
                    <a:pt x="45" y="38"/>
                  </a:lnTo>
                  <a:lnTo>
                    <a:pt x="60" y="40"/>
                  </a:lnTo>
                  <a:lnTo>
                    <a:pt x="78" y="35"/>
                  </a:lnTo>
                  <a:lnTo>
                    <a:pt x="93" y="25"/>
                  </a:lnTo>
                  <a:lnTo>
                    <a:pt x="108" y="10"/>
                  </a:lnTo>
                  <a:lnTo>
                    <a:pt x="123" y="0"/>
                  </a:lnTo>
                  <a:lnTo>
                    <a:pt x="138" y="0"/>
                  </a:lnTo>
                  <a:lnTo>
                    <a:pt x="155" y="5"/>
                  </a:lnTo>
                  <a:lnTo>
                    <a:pt x="170" y="20"/>
                  </a:lnTo>
                  <a:lnTo>
                    <a:pt x="185" y="38"/>
                  </a:lnTo>
                  <a:lnTo>
                    <a:pt x="200" y="55"/>
                  </a:lnTo>
                  <a:lnTo>
                    <a:pt x="215" y="70"/>
                  </a:lnTo>
                  <a:lnTo>
                    <a:pt x="233" y="83"/>
                  </a:lnTo>
                  <a:lnTo>
                    <a:pt x="248" y="95"/>
                  </a:lnTo>
                  <a:lnTo>
                    <a:pt x="263" y="105"/>
                  </a:lnTo>
                  <a:lnTo>
                    <a:pt x="278" y="120"/>
                  </a:lnTo>
                  <a:lnTo>
                    <a:pt x="293" y="133"/>
                  </a:lnTo>
                  <a:lnTo>
                    <a:pt x="310" y="143"/>
                  </a:lnTo>
                  <a:lnTo>
                    <a:pt x="325" y="150"/>
                  </a:lnTo>
                  <a:lnTo>
                    <a:pt x="340" y="153"/>
                  </a:lnTo>
                  <a:lnTo>
                    <a:pt x="355" y="153"/>
                  </a:lnTo>
                  <a:lnTo>
                    <a:pt x="370" y="148"/>
                  </a:lnTo>
                  <a:lnTo>
                    <a:pt x="388" y="140"/>
                  </a:lnTo>
                  <a:lnTo>
                    <a:pt x="403" y="130"/>
                  </a:lnTo>
                  <a:lnTo>
                    <a:pt x="418" y="120"/>
                  </a:lnTo>
                  <a:lnTo>
                    <a:pt x="433" y="105"/>
                  </a:lnTo>
                  <a:lnTo>
                    <a:pt x="448" y="90"/>
                  </a:lnTo>
                  <a:lnTo>
                    <a:pt x="466" y="78"/>
                  </a:lnTo>
                  <a:lnTo>
                    <a:pt x="481" y="73"/>
                  </a:lnTo>
                  <a:lnTo>
                    <a:pt x="496" y="75"/>
                  </a:lnTo>
                  <a:lnTo>
                    <a:pt x="511" y="85"/>
                  </a:lnTo>
                  <a:lnTo>
                    <a:pt x="526" y="103"/>
                  </a:lnTo>
                  <a:lnTo>
                    <a:pt x="543" y="120"/>
                  </a:lnTo>
                  <a:lnTo>
                    <a:pt x="558" y="133"/>
                  </a:lnTo>
                  <a:lnTo>
                    <a:pt x="573" y="138"/>
                  </a:lnTo>
                  <a:lnTo>
                    <a:pt x="588" y="140"/>
                  </a:lnTo>
                  <a:lnTo>
                    <a:pt x="603" y="138"/>
                  </a:lnTo>
                  <a:lnTo>
                    <a:pt x="621" y="140"/>
                  </a:lnTo>
                  <a:lnTo>
                    <a:pt x="636" y="143"/>
                  </a:lnTo>
                  <a:lnTo>
                    <a:pt x="651" y="148"/>
                  </a:lnTo>
                  <a:lnTo>
                    <a:pt x="666" y="153"/>
                  </a:lnTo>
                  <a:lnTo>
                    <a:pt x="681" y="150"/>
                  </a:lnTo>
                  <a:lnTo>
                    <a:pt x="698" y="145"/>
                  </a:lnTo>
                  <a:lnTo>
                    <a:pt x="713" y="130"/>
                  </a:lnTo>
                  <a:lnTo>
                    <a:pt x="728" y="115"/>
                  </a:lnTo>
                  <a:lnTo>
                    <a:pt x="743" y="100"/>
                  </a:lnTo>
                  <a:lnTo>
                    <a:pt x="758" y="88"/>
                  </a:lnTo>
                  <a:lnTo>
                    <a:pt x="776" y="80"/>
                  </a:lnTo>
                  <a:lnTo>
                    <a:pt x="791" y="78"/>
                  </a:lnTo>
                  <a:lnTo>
                    <a:pt x="806" y="80"/>
                  </a:lnTo>
                  <a:lnTo>
                    <a:pt x="821" y="83"/>
                  </a:lnTo>
                  <a:lnTo>
                    <a:pt x="836" y="85"/>
                  </a:lnTo>
                  <a:lnTo>
                    <a:pt x="853" y="88"/>
                  </a:lnTo>
                  <a:lnTo>
                    <a:pt x="868" y="90"/>
                  </a:lnTo>
                  <a:lnTo>
                    <a:pt x="883" y="98"/>
                  </a:lnTo>
                  <a:lnTo>
                    <a:pt x="898" y="110"/>
                  </a:lnTo>
                  <a:lnTo>
                    <a:pt x="913" y="130"/>
                  </a:lnTo>
                  <a:lnTo>
                    <a:pt x="931" y="160"/>
                  </a:lnTo>
                  <a:lnTo>
                    <a:pt x="946" y="196"/>
                  </a:lnTo>
                  <a:lnTo>
                    <a:pt x="961" y="233"/>
                  </a:lnTo>
                  <a:lnTo>
                    <a:pt x="976" y="263"/>
                  </a:lnTo>
                  <a:lnTo>
                    <a:pt x="991" y="281"/>
                  </a:lnTo>
                  <a:lnTo>
                    <a:pt x="1008" y="291"/>
                  </a:lnTo>
                  <a:lnTo>
                    <a:pt x="1023" y="288"/>
                  </a:lnTo>
                  <a:lnTo>
                    <a:pt x="1038" y="283"/>
                  </a:lnTo>
                  <a:lnTo>
                    <a:pt x="1053" y="276"/>
                  </a:lnTo>
                  <a:lnTo>
                    <a:pt x="1068" y="268"/>
                  </a:lnTo>
                  <a:lnTo>
                    <a:pt x="1086" y="263"/>
                  </a:lnTo>
                  <a:lnTo>
                    <a:pt x="1101" y="258"/>
                  </a:lnTo>
                  <a:lnTo>
                    <a:pt x="1116" y="256"/>
                  </a:lnTo>
                  <a:lnTo>
                    <a:pt x="1131" y="258"/>
                  </a:lnTo>
                  <a:lnTo>
                    <a:pt x="1146" y="276"/>
                  </a:lnTo>
                  <a:lnTo>
                    <a:pt x="1163" y="311"/>
                  </a:lnTo>
                  <a:lnTo>
                    <a:pt x="1178" y="366"/>
                  </a:lnTo>
                  <a:lnTo>
                    <a:pt x="1194" y="436"/>
                  </a:lnTo>
                  <a:lnTo>
                    <a:pt x="1209" y="518"/>
                  </a:lnTo>
                  <a:lnTo>
                    <a:pt x="1224" y="593"/>
                  </a:lnTo>
                  <a:lnTo>
                    <a:pt x="1241" y="661"/>
                  </a:lnTo>
                  <a:lnTo>
                    <a:pt x="1256" y="706"/>
                  </a:lnTo>
                  <a:lnTo>
                    <a:pt x="1271" y="726"/>
                  </a:lnTo>
                  <a:lnTo>
                    <a:pt x="1286" y="721"/>
                  </a:lnTo>
                  <a:lnTo>
                    <a:pt x="1301" y="693"/>
                  </a:lnTo>
                  <a:lnTo>
                    <a:pt x="1319" y="641"/>
                  </a:lnTo>
                  <a:lnTo>
                    <a:pt x="1334" y="566"/>
                  </a:lnTo>
                  <a:lnTo>
                    <a:pt x="1349" y="468"/>
                  </a:lnTo>
                  <a:lnTo>
                    <a:pt x="1364" y="358"/>
                  </a:lnTo>
                  <a:lnTo>
                    <a:pt x="1379" y="248"/>
                  </a:lnTo>
                  <a:lnTo>
                    <a:pt x="1396" y="145"/>
                  </a:lnTo>
                  <a:lnTo>
                    <a:pt x="1411" y="68"/>
                  </a:lnTo>
                  <a:lnTo>
                    <a:pt x="1426" y="23"/>
                  </a:lnTo>
                  <a:lnTo>
                    <a:pt x="1441" y="13"/>
                  </a:lnTo>
                  <a:lnTo>
                    <a:pt x="1456" y="30"/>
                  </a:lnTo>
                  <a:lnTo>
                    <a:pt x="1474" y="70"/>
                  </a:lnTo>
                  <a:lnTo>
                    <a:pt x="1489" y="120"/>
                  </a:lnTo>
                  <a:lnTo>
                    <a:pt x="1504" y="168"/>
                  </a:lnTo>
                  <a:lnTo>
                    <a:pt x="1519" y="206"/>
                  </a:lnTo>
                  <a:lnTo>
                    <a:pt x="1534" y="233"/>
                  </a:lnTo>
                  <a:lnTo>
                    <a:pt x="1551" y="243"/>
                  </a:lnTo>
                  <a:lnTo>
                    <a:pt x="1566" y="243"/>
                  </a:lnTo>
                  <a:lnTo>
                    <a:pt x="1581" y="241"/>
                  </a:lnTo>
                  <a:lnTo>
                    <a:pt x="1596" y="233"/>
                  </a:lnTo>
                  <a:lnTo>
                    <a:pt x="1611" y="226"/>
                  </a:lnTo>
                  <a:lnTo>
                    <a:pt x="1629" y="218"/>
                  </a:lnTo>
                  <a:lnTo>
                    <a:pt x="1644" y="216"/>
                  </a:lnTo>
                  <a:lnTo>
                    <a:pt x="1659" y="216"/>
                  </a:lnTo>
                  <a:lnTo>
                    <a:pt x="1674" y="213"/>
                  </a:lnTo>
                  <a:lnTo>
                    <a:pt x="1689" y="206"/>
                  </a:lnTo>
                  <a:lnTo>
                    <a:pt x="1706" y="201"/>
                  </a:lnTo>
                  <a:lnTo>
                    <a:pt x="1721" y="196"/>
                  </a:lnTo>
                  <a:lnTo>
                    <a:pt x="1736" y="196"/>
                  </a:lnTo>
                  <a:lnTo>
                    <a:pt x="1751" y="203"/>
                  </a:lnTo>
                  <a:lnTo>
                    <a:pt x="1766" y="221"/>
                  </a:lnTo>
                  <a:lnTo>
                    <a:pt x="1784" y="248"/>
                  </a:lnTo>
                  <a:lnTo>
                    <a:pt x="1799" y="283"/>
                  </a:lnTo>
                  <a:lnTo>
                    <a:pt x="1814" y="326"/>
                  </a:lnTo>
                  <a:lnTo>
                    <a:pt x="1829" y="361"/>
                  </a:lnTo>
                  <a:lnTo>
                    <a:pt x="1844" y="391"/>
                  </a:lnTo>
                  <a:lnTo>
                    <a:pt x="1861" y="406"/>
                  </a:lnTo>
                  <a:lnTo>
                    <a:pt x="1876" y="413"/>
                  </a:lnTo>
                  <a:lnTo>
                    <a:pt x="1891" y="406"/>
                  </a:lnTo>
                  <a:lnTo>
                    <a:pt x="1906" y="386"/>
                  </a:lnTo>
                  <a:lnTo>
                    <a:pt x="1921" y="353"/>
                  </a:lnTo>
                  <a:lnTo>
                    <a:pt x="1939" y="318"/>
                  </a:lnTo>
                  <a:lnTo>
                    <a:pt x="1954" y="283"/>
                  </a:lnTo>
                  <a:lnTo>
                    <a:pt x="1969" y="246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1" name="Freeform 93"/>
            <p:cNvSpPr>
              <a:spLocks/>
            </p:cNvSpPr>
            <p:nvPr/>
          </p:nvSpPr>
          <p:spPr bwMode="auto">
            <a:xfrm>
              <a:off x="4885719" y="4839013"/>
              <a:ext cx="817563" cy="671513"/>
            </a:xfrm>
            <a:custGeom>
              <a:avLst/>
              <a:gdLst/>
              <a:ahLst/>
              <a:cxnLst>
                <a:cxn ang="0">
                  <a:pos x="0" y="423"/>
                </a:cxn>
                <a:cxn ang="0">
                  <a:pos x="15" y="390"/>
                </a:cxn>
                <a:cxn ang="0">
                  <a:pos x="30" y="355"/>
                </a:cxn>
                <a:cxn ang="0">
                  <a:pos x="48" y="315"/>
                </a:cxn>
                <a:cxn ang="0">
                  <a:pos x="63" y="275"/>
                </a:cxn>
                <a:cxn ang="0">
                  <a:pos x="78" y="232"/>
                </a:cxn>
                <a:cxn ang="0">
                  <a:pos x="93" y="197"/>
                </a:cxn>
                <a:cxn ang="0">
                  <a:pos x="108" y="160"/>
                </a:cxn>
                <a:cxn ang="0">
                  <a:pos x="125" y="127"/>
                </a:cxn>
                <a:cxn ang="0">
                  <a:pos x="140" y="100"/>
                </a:cxn>
                <a:cxn ang="0">
                  <a:pos x="155" y="85"/>
                </a:cxn>
                <a:cxn ang="0">
                  <a:pos x="170" y="77"/>
                </a:cxn>
                <a:cxn ang="0">
                  <a:pos x="185" y="77"/>
                </a:cxn>
                <a:cxn ang="0">
                  <a:pos x="203" y="80"/>
                </a:cxn>
                <a:cxn ang="0">
                  <a:pos x="218" y="85"/>
                </a:cxn>
                <a:cxn ang="0">
                  <a:pos x="233" y="85"/>
                </a:cxn>
                <a:cxn ang="0">
                  <a:pos x="248" y="80"/>
                </a:cxn>
                <a:cxn ang="0">
                  <a:pos x="263" y="70"/>
                </a:cxn>
                <a:cxn ang="0">
                  <a:pos x="280" y="55"/>
                </a:cxn>
                <a:cxn ang="0">
                  <a:pos x="295" y="47"/>
                </a:cxn>
                <a:cxn ang="0">
                  <a:pos x="310" y="40"/>
                </a:cxn>
                <a:cxn ang="0">
                  <a:pos x="325" y="42"/>
                </a:cxn>
                <a:cxn ang="0">
                  <a:pos x="340" y="45"/>
                </a:cxn>
                <a:cxn ang="0">
                  <a:pos x="358" y="60"/>
                </a:cxn>
                <a:cxn ang="0">
                  <a:pos x="373" y="70"/>
                </a:cxn>
                <a:cxn ang="0">
                  <a:pos x="388" y="77"/>
                </a:cxn>
                <a:cxn ang="0">
                  <a:pos x="403" y="77"/>
                </a:cxn>
                <a:cxn ang="0">
                  <a:pos x="418" y="72"/>
                </a:cxn>
                <a:cxn ang="0">
                  <a:pos x="435" y="67"/>
                </a:cxn>
                <a:cxn ang="0">
                  <a:pos x="450" y="55"/>
                </a:cxn>
                <a:cxn ang="0">
                  <a:pos x="465" y="45"/>
                </a:cxn>
                <a:cxn ang="0">
                  <a:pos x="480" y="32"/>
                </a:cxn>
                <a:cxn ang="0">
                  <a:pos x="495" y="20"/>
                </a:cxn>
                <a:cxn ang="0">
                  <a:pos x="513" y="5"/>
                </a:cxn>
                <a:cxn ang="0">
                  <a:pos x="515" y="0"/>
                </a:cxn>
              </a:cxnLst>
              <a:rect l="0" t="0" r="r" b="b"/>
              <a:pathLst>
                <a:path w="515" h="423">
                  <a:moveTo>
                    <a:pt x="0" y="423"/>
                  </a:moveTo>
                  <a:lnTo>
                    <a:pt x="15" y="390"/>
                  </a:lnTo>
                  <a:lnTo>
                    <a:pt x="30" y="355"/>
                  </a:lnTo>
                  <a:lnTo>
                    <a:pt x="48" y="315"/>
                  </a:lnTo>
                  <a:lnTo>
                    <a:pt x="63" y="275"/>
                  </a:lnTo>
                  <a:lnTo>
                    <a:pt x="78" y="232"/>
                  </a:lnTo>
                  <a:lnTo>
                    <a:pt x="93" y="197"/>
                  </a:lnTo>
                  <a:lnTo>
                    <a:pt x="108" y="160"/>
                  </a:lnTo>
                  <a:lnTo>
                    <a:pt x="125" y="127"/>
                  </a:lnTo>
                  <a:lnTo>
                    <a:pt x="140" y="100"/>
                  </a:lnTo>
                  <a:lnTo>
                    <a:pt x="155" y="85"/>
                  </a:lnTo>
                  <a:lnTo>
                    <a:pt x="170" y="77"/>
                  </a:lnTo>
                  <a:lnTo>
                    <a:pt x="185" y="77"/>
                  </a:lnTo>
                  <a:lnTo>
                    <a:pt x="203" y="80"/>
                  </a:lnTo>
                  <a:lnTo>
                    <a:pt x="218" y="85"/>
                  </a:lnTo>
                  <a:lnTo>
                    <a:pt x="233" y="85"/>
                  </a:lnTo>
                  <a:lnTo>
                    <a:pt x="248" y="80"/>
                  </a:lnTo>
                  <a:lnTo>
                    <a:pt x="263" y="70"/>
                  </a:lnTo>
                  <a:lnTo>
                    <a:pt x="280" y="55"/>
                  </a:lnTo>
                  <a:lnTo>
                    <a:pt x="295" y="47"/>
                  </a:lnTo>
                  <a:lnTo>
                    <a:pt x="310" y="40"/>
                  </a:lnTo>
                  <a:lnTo>
                    <a:pt x="325" y="42"/>
                  </a:lnTo>
                  <a:lnTo>
                    <a:pt x="340" y="45"/>
                  </a:lnTo>
                  <a:lnTo>
                    <a:pt x="358" y="60"/>
                  </a:lnTo>
                  <a:lnTo>
                    <a:pt x="373" y="70"/>
                  </a:lnTo>
                  <a:lnTo>
                    <a:pt x="388" y="77"/>
                  </a:lnTo>
                  <a:lnTo>
                    <a:pt x="403" y="77"/>
                  </a:lnTo>
                  <a:lnTo>
                    <a:pt x="418" y="72"/>
                  </a:lnTo>
                  <a:lnTo>
                    <a:pt x="435" y="67"/>
                  </a:lnTo>
                  <a:lnTo>
                    <a:pt x="450" y="55"/>
                  </a:lnTo>
                  <a:lnTo>
                    <a:pt x="465" y="45"/>
                  </a:lnTo>
                  <a:lnTo>
                    <a:pt x="480" y="32"/>
                  </a:lnTo>
                  <a:lnTo>
                    <a:pt x="495" y="20"/>
                  </a:lnTo>
                  <a:lnTo>
                    <a:pt x="513" y="5"/>
                  </a:lnTo>
                  <a:lnTo>
                    <a:pt x="515" y="0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2" name="Freeform 94"/>
            <p:cNvSpPr>
              <a:spLocks/>
            </p:cNvSpPr>
            <p:nvPr/>
          </p:nvSpPr>
          <p:spPr bwMode="auto">
            <a:xfrm>
              <a:off x="1759926" y="4831076"/>
              <a:ext cx="3125788" cy="1127125"/>
            </a:xfrm>
            <a:custGeom>
              <a:avLst/>
              <a:gdLst/>
              <a:ahLst/>
              <a:cxnLst>
                <a:cxn ang="0">
                  <a:pos x="30" y="130"/>
                </a:cxn>
                <a:cxn ang="0">
                  <a:pos x="78" y="205"/>
                </a:cxn>
                <a:cxn ang="0">
                  <a:pos x="123" y="207"/>
                </a:cxn>
                <a:cxn ang="0">
                  <a:pos x="170" y="212"/>
                </a:cxn>
                <a:cxn ang="0">
                  <a:pos x="215" y="270"/>
                </a:cxn>
                <a:cxn ang="0">
                  <a:pos x="263" y="275"/>
                </a:cxn>
                <a:cxn ang="0">
                  <a:pos x="310" y="255"/>
                </a:cxn>
                <a:cxn ang="0">
                  <a:pos x="355" y="270"/>
                </a:cxn>
                <a:cxn ang="0">
                  <a:pos x="403" y="307"/>
                </a:cxn>
                <a:cxn ang="0">
                  <a:pos x="448" y="368"/>
                </a:cxn>
                <a:cxn ang="0">
                  <a:pos x="496" y="400"/>
                </a:cxn>
                <a:cxn ang="0">
                  <a:pos x="543" y="350"/>
                </a:cxn>
                <a:cxn ang="0">
                  <a:pos x="588" y="242"/>
                </a:cxn>
                <a:cxn ang="0">
                  <a:pos x="636" y="215"/>
                </a:cxn>
                <a:cxn ang="0">
                  <a:pos x="681" y="307"/>
                </a:cxn>
                <a:cxn ang="0">
                  <a:pos x="728" y="355"/>
                </a:cxn>
                <a:cxn ang="0">
                  <a:pos x="776" y="317"/>
                </a:cxn>
                <a:cxn ang="0">
                  <a:pos x="821" y="277"/>
                </a:cxn>
                <a:cxn ang="0">
                  <a:pos x="868" y="250"/>
                </a:cxn>
                <a:cxn ang="0">
                  <a:pos x="913" y="230"/>
                </a:cxn>
                <a:cxn ang="0">
                  <a:pos x="961" y="250"/>
                </a:cxn>
                <a:cxn ang="0">
                  <a:pos x="1008" y="320"/>
                </a:cxn>
                <a:cxn ang="0">
                  <a:pos x="1053" y="375"/>
                </a:cxn>
                <a:cxn ang="0">
                  <a:pos x="1101" y="335"/>
                </a:cxn>
                <a:cxn ang="0">
                  <a:pos x="1146" y="297"/>
                </a:cxn>
                <a:cxn ang="0">
                  <a:pos x="1194" y="418"/>
                </a:cxn>
                <a:cxn ang="0">
                  <a:pos x="1241" y="628"/>
                </a:cxn>
                <a:cxn ang="0">
                  <a:pos x="1286" y="710"/>
                </a:cxn>
                <a:cxn ang="0">
                  <a:pos x="1334" y="570"/>
                </a:cxn>
                <a:cxn ang="0">
                  <a:pos x="1379" y="307"/>
                </a:cxn>
                <a:cxn ang="0">
                  <a:pos x="1426" y="167"/>
                </a:cxn>
                <a:cxn ang="0">
                  <a:pos x="1474" y="207"/>
                </a:cxn>
                <a:cxn ang="0">
                  <a:pos x="1519" y="272"/>
                </a:cxn>
                <a:cxn ang="0">
                  <a:pos x="1566" y="242"/>
                </a:cxn>
                <a:cxn ang="0">
                  <a:pos x="1611" y="172"/>
                </a:cxn>
                <a:cxn ang="0">
                  <a:pos x="1659" y="182"/>
                </a:cxn>
                <a:cxn ang="0">
                  <a:pos x="1706" y="265"/>
                </a:cxn>
                <a:cxn ang="0">
                  <a:pos x="1751" y="335"/>
                </a:cxn>
                <a:cxn ang="0">
                  <a:pos x="1799" y="358"/>
                </a:cxn>
                <a:cxn ang="0">
                  <a:pos x="1844" y="340"/>
                </a:cxn>
                <a:cxn ang="0">
                  <a:pos x="1891" y="245"/>
                </a:cxn>
                <a:cxn ang="0">
                  <a:pos x="1939" y="90"/>
                </a:cxn>
              </a:cxnLst>
              <a:rect l="0" t="0" r="r" b="b"/>
              <a:pathLst>
                <a:path w="1969" h="710">
                  <a:moveTo>
                    <a:pt x="0" y="107"/>
                  </a:moveTo>
                  <a:lnTo>
                    <a:pt x="15" y="112"/>
                  </a:lnTo>
                  <a:lnTo>
                    <a:pt x="30" y="130"/>
                  </a:lnTo>
                  <a:lnTo>
                    <a:pt x="45" y="155"/>
                  </a:lnTo>
                  <a:lnTo>
                    <a:pt x="60" y="182"/>
                  </a:lnTo>
                  <a:lnTo>
                    <a:pt x="78" y="205"/>
                  </a:lnTo>
                  <a:lnTo>
                    <a:pt x="93" y="215"/>
                  </a:lnTo>
                  <a:lnTo>
                    <a:pt x="108" y="215"/>
                  </a:lnTo>
                  <a:lnTo>
                    <a:pt x="123" y="207"/>
                  </a:lnTo>
                  <a:lnTo>
                    <a:pt x="138" y="202"/>
                  </a:lnTo>
                  <a:lnTo>
                    <a:pt x="155" y="202"/>
                  </a:lnTo>
                  <a:lnTo>
                    <a:pt x="170" y="212"/>
                  </a:lnTo>
                  <a:lnTo>
                    <a:pt x="185" y="230"/>
                  </a:lnTo>
                  <a:lnTo>
                    <a:pt x="200" y="252"/>
                  </a:lnTo>
                  <a:lnTo>
                    <a:pt x="215" y="270"/>
                  </a:lnTo>
                  <a:lnTo>
                    <a:pt x="233" y="280"/>
                  </a:lnTo>
                  <a:lnTo>
                    <a:pt x="248" y="280"/>
                  </a:lnTo>
                  <a:lnTo>
                    <a:pt x="263" y="275"/>
                  </a:lnTo>
                  <a:lnTo>
                    <a:pt x="278" y="265"/>
                  </a:lnTo>
                  <a:lnTo>
                    <a:pt x="293" y="260"/>
                  </a:lnTo>
                  <a:lnTo>
                    <a:pt x="310" y="255"/>
                  </a:lnTo>
                  <a:lnTo>
                    <a:pt x="325" y="257"/>
                  </a:lnTo>
                  <a:lnTo>
                    <a:pt x="340" y="262"/>
                  </a:lnTo>
                  <a:lnTo>
                    <a:pt x="355" y="270"/>
                  </a:lnTo>
                  <a:lnTo>
                    <a:pt x="370" y="280"/>
                  </a:lnTo>
                  <a:lnTo>
                    <a:pt x="388" y="292"/>
                  </a:lnTo>
                  <a:lnTo>
                    <a:pt x="403" y="307"/>
                  </a:lnTo>
                  <a:lnTo>
                    <a:pt x="418" y="327"/>
                  </a:lnTo>
                  <a:lnTo>
                    <a:pt x="433" y="348"/>
                  </a:lnTo>
                  <a:lnTo>
                    <a:pt x="448" y="368"/>
                  </a:lnTo>
                  <a:lnTo>
                    <a:pt x="466" y="385"/>
                  </a:lnTo>
                  <a:lnTo>
                    <a:pt x="481" y="395"/>
                  </a:lnTo>
                  <a:lnTo>
                    <a:pt x="496" y="400"/>
                  </a:lnTo>
                  <a:lnTo>
                    <a:pt x="511" y="393"/>
                  </a:lnTo>
                  <a:lnTo>
                    <a:pt x="526" y="378"/>
                  </a:lnTo>
                  <a:lnTo>
                    <a:pt x="543" y="350"/>
                  </a:lnTo>
                  <a:lnTo>
                    <a:pt x="558" y="315"/>
                  </a:lnTo>
                  <a:lnTo>
                    <a:pt x="573" y="277"/>
                  </a:lnTo>
                  <a:lnTo>
                    <a:pt x="588" y="242"/>
                  </a:lnTo>
                  <a:lnTo>
                    <a:pt x="603" y="217"/>
                  </a:lnTo>
                  <a:lnTo>
                    <a:pt x="621" y="207"/>
                  </a:lnTo>
                  <a:lnTo>
                    <a:pt x="636" y="215"/>
                  </a:lnTo>
                  <a:lnTo>
                    <a:pt x="651" y="240"/>
                  </a:lnTo>
                  <a:lnTo>
                    <a:pt x="666" y="272"/>
                  </a:lnTo>
                  <a:lnTo>
                    <a:pt x="681" y="307"/>
                  </a:lnTo>
                  <a:lnTo>
                    <a:pt x="698" y="335"/>
                  </a:lnTo>
                  <a:lnTo>
                    <a:pt x="713" y="353"/>
                  </a:lnTo>
                  <a:lnTo>
                    <a:pt x="728" y="355"/>
                  </a:lnTo>
                  <a:lnTo>
                    <a:pt x="743" y="350"/>
                  </a:lnTo>
                  <a:lnTo>
                    <a:pt x="758" y="335"/>
                  </a:lnTo>
                  <a:lnTo>
                    <a:pt x="776" y="317"/>
                  </a:lnTo>
                  <a:lnTo>
                    <a:pt x="791" y="300"/>
                  </a:lnTo>
                  <a:lnTo>
                    <a:pt x="806" y="287"/>
                  </a:lnTo>
                  <a:lnTo>
                    <a:pt x="821" y="277"/>
                  </a:lnTo>
                  <a:lnTo>
                    <a:pt x="836" y="267"/>
                  </a:lnTo>
                  <a:lnTo>
                    <a:pt x="853" y="260"/>
                  </a:lnTo>
                  <a:lnTo>
                    <a:pt x="868" y="250"/>
                  </a:lnTo>
                  <a:lnTo>
                    <a:pt x="883" y="242"/>
                  </a:lnTo>
                  <a:lnTo>
                    <a:pt x="898" y="235"/>
                  </a:lnTo>
                  <a:lnTo>
                    <a:pt x="913" y="230"/>
                  </a:lnTo>
                  <a:lnTo>
                    <a:pt x="931" y="230"/>
                  </a:lnTo>
                  <a:lnTo>
                    <a:pt x="946" y="237"/>
                  </a:lnTo>
                  <a:lnTo>
                    <a:pt x="961" y="250"/>
                  </a:lnTo>
                  <a:lnTo>
                    <a:pt x="976" y="270"/>
                  </a:lnTo>
                  <a:lnTo>
                    <a:pt x="991" y="292"/>
                  </a:lnTo>
                  <a:lnTo>
                    <a:pt x="1008" y="320"/>
                  </a:lnTo>
                  <a:lnTo>
                    <a:pt x="1023" y="345"/>
                  </a:lnTo>
                  <a:lnTo>
                    <a:pt x="1038" y="365"/>
                  </a:lnTo>
                  <a:lnTo>
                    <a:pt x="1053" y="375"/>
                  </a:lnTo>
                  <a:lnTo>
                    <a:pt x="1068" y="370"/>
                  </a:lnTo>
                  <a:lnTo>
                    <a:pt x="1086" y="358"/>
                  </a:lnTo>
                  <a:lnTo>
                    <a:pt x="1101" y="335"/>
                  </a:lnTo>
                  <a:lnTo>
                    <a:pt x="1116" y="312"/>
                  </a:lnTo>
                  <a:lnTo>
                    <a:pt x="1131" y="297"/>
                  </a:lnTo>
                  <a:lnTo>
                    <a:pt x="1146" y="297"/>
                  </a:lnTo>
                  <a:lnTo>
                    <a:pt x="1163" y="317"/>
                  </a:lnTo>
                  <a:lnTo>
                    <a:pt x="1178" y="358"/>
                  </a:lnTo>
                  <a:lnTo>
                    <a:pt x="1194" y="418"/>
                  </a:lnTo>
                  <a:lnTo>
                    <a:pt x="1209" y="488"/>
                  </a:lnTo>
                  <a:lnTo>
                    <a:pt x="1224" y="560"/>
                  </a:lnTo>
                  <a:lnTo>
                    <a:pt x="1241" y="628"/>
                  </a:lnTo>
                  <a:lnTo>
                    <a:pt x="1256" y="678"/>
                  </a:lnTo>
                  <a:lnTo>
                    <a:pt x="1271" y="708"/>
                  </a:lnTo>
                  <a:lnTo>
                    <a:pt x="1286" y="710"/>
                  </a:lnTo>
                  <a:lnTo>
                    <a:pt x="1301" y="688"/>
                  </a:lnTo>
                  <a:lnTo>
                    <a:pt x="1319" y="640"/>
                  </a:lnTo>
                  <a:lnTo>
                    <a:pt x="1334" y="570"/>
                  </a:lnTo>
                  <a:lnTo>
                    <a:pt x="1349" y="483"/>
                  </a:lnTo>
                  <a:lnTo>
                    <a:pt x="1364" y="393"/>
                  </a:lnTo>
                  <a:lnTo>
                    <a:pt x="1379" y="307"/>
                  </a:lnTo>
                  <a:lnTo>
                    <a:pt x="1396" y="237"/>
                  </a:lnTo>
                  <a:lnTo>
                    <a:pt x="1411" y="190"/>
                  </a:lnTo>
                  <a:lnTo>
                    <a:pt x="1426" y="167"/>
                  </a:lnTo>
                  <a:lnTo>
                    <a:pt x="1441" y="165"/>
                  </a:lnTo>
                  <a:lnTo>
                    <a:pt x="1456" y="182"/>
                  </a:lnTo>
                  <a:lnTo>
                    <a:pt x="1474" y="207"/>
                  </a:lnTo>
                  <a:lnTo>
                    <a:pt x="1489" y="235"/>
                  </a:lnTo>
                  <a:lnTo>
                    <a:pt x="1504" y="260"/>
                  </a:lnTo>
                  <a:lnTo>
                    <a:pt x="1519" y="272"/>
                  </a:lnTo>
                  <a:lnTo>
                    <a:pt x="1534" y="275"/>
                  </a:lnTo>
                  <a:lnTo>
                    <a:pt x="1551" y="262"/>
                  </a:lnTo>
                  <a:lnTo>
                    <a:pt x="1566" y="242"/>
                  </a:lnTo>
                  <a:lnTo>
                    <a:pt x="1581" y="215"/>
                  </a:lnTo>
                  <a:lnTo>
                    <a:pt x="1596" y="190"/>
                  </a:lnTo>
                  <a:lnTo>
                    <a:pt x="1611" y="172"/>
                  </a:lnTo>
                  <a:lnTo>
                    <a:pt x="1629" y="160"/>
                  </a:lnTo>
                  <a:lnTo>
                    <a:pt x="1644" y="165"/>
                  </a:lnTo>
                  <a:lnTo>
                    <a:pt x="1659" y="182"/>
                  </a:lnTo>
                  <a:lnTo>
                    <a:pt x="1674" y="210"/>
                  </a:lnTo>
                  <a:lnTo>
                    <a:pt x="1689" y="235"/>
                  </a:lnTo>
                  <a:lnTo>
                    <a:pt x="1706" y="265"/>
                  </a:lnTo>
                  <a:lnTo>
                    <a:pt x="1721" y="295"/>
                  </a:lnTo>
                  <a:lnTo>
                    <a:pt x="1736" y="317"/>
                  </a:lnTo>
                  <a:lnTo>
                    <a:pt x="1751" y="335"/>
                  </a:lnTo>
                  <a:lnTo>
                    <a:pt x="1766" y="345"/>
                  </a:lnTo>
                  <a:lnTo>
                    <a:pt x="1784" y="355"/>
                  </a:lnTo>
                  <a:lnTo>
                    <a:pt x="1799" y="358"/>
                  </a:lnTo>
                  <a:lnTo>
                    <a:pt x="1814" y="360"/>
                  </a:lnTo>
                  <a:lnTo>
                    <a:pt x="1829" y="353"/>
                  </a:lnTo>
                  <a:lnTo>
                    <a:pt x="1844" y="340"/>
                  </a:lnTo>
                  <a:lnTo>
                    <a:pt x="1861" y="315"/>
                  </a:lnTo>
                  <a:lnTo>
                    <a:pt x="1876" y="282"/>
                  </a:lnTo>
                  <a:lnTo>
                    <a:pt x="1891" y="245"/>
                  </a:lnTo>
                  <a:lnTo>
                    <a:pt x="1906" y="197"/>
                  </a:lnTo>
                  <a:lnTo>
                    <a:pt x="1921" y="142"/>
                  </a:lnTo>
                  <a:lnTo>
                    <a:pt x="1939" y="90"/>
                  </a:lnTo>
                  <a:lnTo>
                    <a:pt x="1954" y="42"/>
                  </a:lnTo>
                  <a:lnTo>
                    <a:pt x="1969" y="0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3" name="Freeform 95"/>
            <p:cNvSpPr>
              <a:spLocks/>
            </p:cNvSpPr>
            <p:nvPr/>
          </p:nvSpPr>
          <p:spPr bwMode="auto">
            <a:xfrm>
              <a:off x="4885719" y="4426263"/>
              <a:ext cx="817563" cy="404813"/>
            </a:xfrm>
            <a:custGeom>
              <a:avLst/>
              <a:gdLst/>
              <a:ahLst/>
              <a:cxnLst>
                <a:cxn ang="0">
                  <a:pos x="0" y="255"/>
                </a:cxn>
                <a:cxn ang="0">
                  <a:pos x="15" y="225"/>
                </a:cxn>
                <a:cxn ang="0">
                  <a:pos x="30" y="202"/>
                </a:cxn>
                <a:cxn ang="0">
                  <a:pos x="48" y="182"/>
                </a:cxn>
                <a:cxn ang="0">
                  <a:pos x="63" y="162"/>
                </a:cxn>
                <a:cxn ang="0">
                  <a:pos x="78" y="137"/>
                </a:cxn>
                <a:cxn ang="0">
                  <a:pos x="93" y="120"/>
                </a:cxn>
                <a:cxn ang="0">
                  <a:pos x="108" y="95"/>
                </a:cxn>
                <a:cxn ang="0">
                  <a:pos x="125" y="85"/>
                </a:cxn>
                <a:cxn ang="0">
                  <a:pos x="140" y="80"/>
                </a:cxn>
                <a:cxn ang="0">
                  <a:pos x="155" y="87"/>
                </a:cxn>
                <a:cxn ang="0">
                  <a:pos x="170" y="95"/>
                </a:cxn>
                <a:cxn ang="0">
                  <a:pos x="185" y="110"/>
                </a:cxn>
                <a:cxn ang="0">
                  <a:pos x="203" y="117"/>
                </a:cxn>
                <a:cxn ang="0">
                  <a:pos x="218" y="112"/>
                </a:cxn>
                <a:cxn ang="0">
                  <a:pos x="233" y="102"/>
                </a:cxn>
                <a:cxn ang="0">
                  <a:pos x="248" y="85"/>
                </a:cxn>
                <a:cxn ang="0">
                  <a:pos x="263" y="55"/>
                </a:cxn>
                <a:cxn ang="0">
                  <a:pos x="280" y="27"/>
                </a:cxn>
                <a:cxn ang="0">
                  <a:pos x="295" y="10"/>
                </a:cxn>
                <a:cxn ang="0">
                  <a:pos x="310" y="0"/>
                </a:cxn>
                <a:cxn ang="0">
                  <a:pos x="325" y="2"/>
                </a:cxn>
                <a:cxn ang="0">
                  <a:pos x="340" y="10"/>
                </a:cxn>
                <a:cxn ang="0">
                  <a:pos x="358" y="27"/>
                </a:cxn>
                <a:cxn ang="0">
                  <a:pos x="373" y="40"/>
                </a:cxn>
                <a:cxn ang="0">
                  <a:pos x="388" y="57"/>
                </a:cxn>
                <a:cxn ang="0">
                  <a:pos x="403" y="65"/>
                </a:cxn>
                <a:cxn ang="0">
                  <a:pos x="418" y="70"/>
                </a:cxn>
                <a:cxn ang="0">
                  <a:pos x="435" y="72"/>
                </a:cxn>
                <a:cxn ang="0">
                  <a:pos x="450" y="67"/>
                </a:cxn>
                <a:cxn ang="0">
                  <a:pos x="465" y="70"/>
                </a:cxn>
                <a:cxn ang="0">
                  <a:pos x="480" y="70"/>
                </a:cxn>
                <a:cxn ang="0">
                  <a:pos x="495" y="72"/>
                </a:cxn>
                <a:cxn ang="0">
                  <a:pos x="513" y="72"/>
                </a:cxn>
                <a:cxn ang="0">
                  <a:pos x="515" y="72"/>
                </a:cxn>
              </a:cxnLst>
              <a:rect l="0" t="0" r="r" b="b"/>
              <a:pathLst>
                <a:path w="515" h="255">
                  <a:moveTo>
                    <a:pt x="0" y="255"/>
                  </a:moveTo>
                  <a:lnTo>
                    <a:pt x="15" y="225"/>
                  </a:lnTo>
                  <a:lnTo>
                    <a:pt x="30" y="202"/>
                  </a:lnTo>
                  <a:lnTo>
                    <a:pt x="48" y="182"/>
                  </a:lnTo>
                  <a:lnTo>
                    <a:pt x="63" y="162"/>
                  </a:lnTo>
                  <a:lnTo>
                    <a:pt x="78" y="137"/>
                  </a:lnTo>
                  <a:lnTo>
                    <a:pt x="93" y="120"/>
                  </a:lnTo>
                  <a:lnTo>
                    <a:pt x="108" y="95"/>
                  </a:lnTo>
                  <a:lnTo>
                    <a:pt x="125" y="85"/>
                  </a:lnTo>
                  <a:lnTo>
                    <a:pt x="140" y="80"/>
                  </a:lnTo>
                  <a:lnTo>
                    <a:pt x="155" y="87"/>
                  </a:lnTo>
                  <a:lnTo>
                    <a:pt x="170" y="95"/>
                  </a:lnTo>
                  <a:lnTo>
                    <a:pt x="185" y="110"/>
                  </a:lnTo>
                  <a:lnTo>
                    <a:pt x="203" y="117"/>
                  </a:lnTo>
                  <a:lnTo>
                    <a:pt x="218" y="112"/>
                  </a:lnTo>
                  <a:lnTo>
                    <a:pt x="233" y="102"/>
                  </a:lnTo>
                  <a:lnTo>
                    <a:pt x="248" y="85"/>
                  </a:lnTo>
                  <a:lnTo>
                    <a:pt x="263" y="55"/>
                  </a:lnTo>
                  <a:lnTo>
                    <a:pt x="280" y="27"/>
                  </a:lnTo>
                  <a:lnTo>
                    <a:pt x="295" y="10"/>
                  </a:lnTo>
                  <a:lnTo>
                    <a:pt x="310" y="0"/>
                  </a:lnTo>
                  <a:lnTo>
                    <a:pt x="325" y="2"/>
                  </a:lnTo>
                  <a:lnTo>
                    <a:pt x="340" y="10"/>
                  </a:lnTo>
                  <a:lnTo>
                    <a:pt x="358" y="27"/>
                  </a:lnTo>
                  <a:lnTo>
                    <a:pt x="373" y="40"/>
                  </a:lnTo>
                  <a:lnTo>
                    <a:pt x="388" y="57"/>
                  </a:lnTo>
                  <a:lnTo>
                    <a:pt x="403" y="65"/>
                  </a:lnTo>
                  <a:lnTo>
                    <a:pt x="418" y="70"/>
                  </a:lnTo>
                  <a:lnTo>
                    <a:pt x="435" y="72"/>
                  </a:lnTo>
                  <a:lnTo>
                    <a:pt x="450" y="67"/>
                  </a:lnTo>
                  <a:lnTo>
                    <a:pt x="465" y="70"/>
                  </a:lnTo>
                  <a:lnTo>
                    <a:pt x="480" y="70"/>
                  </a:lnTo>
                  <a:lnTo>
                    <a:pt x="495" y="72"/>
                  </a:lnTo>
                  <a:lnTo>
                    <a:pt x="513" y="72"/>
                  </a:lnTo>
                  <a:lnTo>
                    <a:pt x="515" y="72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4" name="Rectangle 101"/>
            <p:cNvSpPr>
              <a:spLocks noChangeArrowheads="1"/>
            </p:cNvSpPr>
            <p:nvPr/>
          </p:nvSpPr>
          <p:spPr bwMode="auto">
            <a:xfrm>
              <a:off x="1738340" y="6339191"/>
              <a:ext cx="5203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 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AutoShape 104"/>
            <p:cNvSpPr>
              <a:spLocks noChangeAspect="1" noChangeArrowheads="1" noTextEdit="1"/>
            </p:cNvSpPr>
            <p:nvPr/>
          </p:nvSpPr>
          <p:spPr bwMode="auto">
            <a:xfrm>
              <a:off x="701068" y="1627491"/>
              <a:ext cx="5083175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6" name="Rectangle 107"/>
            <p:cNvSpPr>
              <a:spLocks noChangeArrowheads="1"/>
            </p:cNvSpPr>
            <p:nvPr/>
          </p:nvSpPr>
          <p:spPr bwMode="auto">
            <a:xfrm>
              <a:off x="1800876" y="1825935"/>
              <a:ext cx="3940175" cy="216852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7" name="Line 109"/>
            <p:cNvSpPr>
              <a:spLocks noChangeShapeType="1"/>
            </p:cNvSpPr>
            <p:nvPr/>
          </p:nvSpPr>
          <p:spPr bwMode="auto">
            <a:xfrm>
              <a:off x="1762770" y="1825935"/>
              <a:ext cx="1588" cy="21685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8" name="Line 126"/>
            <p:cNvSpPr>
              <a:spLocks noChangeShapeType="1"/>
            </p:cNvSpPr>
            <p:nvPr/>
          </p:nvSpPr>
          <p:spPr bwMode="auto">
            <a:xfrm>
              <a:off x="1764404" y="182592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9" name="Line 128"/>
            <p:cNvSpPr>
              <a:spLocks noChangeShapeType="1"/>
            </p:cNvSpPr>
            <p:nvPr/>
          </p:nvSpPr>
          <p:spPr bwMode="auto">
            <a:xfrm>
              <a:off x="1762772" y="217517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0" name="Line 130"/>
            <p:cNvSpPr>
              <a:spLocks noChangeShapeType="1"/>
            </p:cNvSpPr>
            <p:nvPr/>
          </p:nvSpPr>
          <p:spPr bwMode="auto">
            <a:xfrm>
              <a:off x="1762772" y="252442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1" name="Line 132"/>
            <p:cNvSpPr>
              <a:spLocks noChangeShapeType="1"/>
            </p:cNvSpPr>
            <p:nvPr/>
          </p:nvSpPr>
          <p:spPr bwMode="auto">
            <a:xfrm>
              <a:off x="1762772" y="2873679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2" name="Line 134"/>
            <p:cNvSpPr>
              <a:spLocks noChangeShapeType="1"/>
            </p:cNvSpPr>
            <p:nvPr/>
          </p:nvSpPr>
          <p:spPr bwMode="auto">
            <a:xfrm>
              <a:off x="1762772" y="3224516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3" name="Line 136"/>
            <p:cNvSpPr>
              <a:spLocks noChangeShapeType="1"/>
            </p:cNvSpPr>
            <p:nvPr/>
          </p:nvSpPr>
          <p:spPr bwMode="auto">
            <a:xfrm>
              <a:off x="1762772" y="3573766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4" name="Line 138"/>
            <p:cNvSpPr>
              <a:spLocks noChangeShapeType="1"/>
            </p:cNvSpPr>
            <p:nvPr/>
          </p:nvSpPr>
          <p:spPr bwMode="auto">
            <a:xfrm>
              <a:off x="1762772" y="3923016"/>
              <a:ext cx="36513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5" name="Freeform 140"/>
            <p:cNvSpPr>
              <a:spLocks/>
            </p:cNvSpPr>
            <p:nvPr/>
          </p:nvSpPr>
          <p:spPr bwMode="auto">
            <a:xfrm>
              <a:off x="1800870" y="2124383"/>
              <a:ext cx="3125788" cy="1814513"/>
            </a:xfrm>
            <a:custGeom>
              <a:avLst/>
              <a:gdLst/>
              <a:ahLst/>
              <a:cxnLst>
                <a:cxn ang="0">
                  <a:pos x="30" y="477"/>
                </a:cxn>
                <a:cxn ang="0">
                  <a:pos x="78" y="467"/>
                </a:cxn>
                <a:cxn ang="0">
                  <a:pos x="123" y="460"/>
                </a:cxn>
                <a:cxn ang="0">
                  <a:pos x="170" y="482"/>
                </a:cxn>
                <a:cxn ang="0">
                  <a:pos x="215" y="480"/>
                </a:cxn>
                <a:cxn ang="0">
                  <a:pos x="263" y="467"/>
                </a:cxn>
                <a:cxn ang="0">
                  <a:pos x="310" y="447"/>
                </a:cxn>
                <a:cxn ang="0">
                  <a:pos x="355" y="425"/>
                </a:cxn>
                <a:cxn ang="0">
                  <a:pos x="403" y="457"/>
                </a:cxn>
                <a:cxn ang="0">
                  <a:pos x="448" y="507"/>
                </a:cxn>
                <a:cxn ang="0">
                  <a:pos x="496" y="512"/>
                </a:cxn>
                <a:cxn ang="0">
                  <a:pos x="543" y="487"/>
                </a:cxn>
                <a:cxn ang="0">
                  <a:pos x="588" y="462"/>
                </a:cxn>
                <a:cxn ang="0">
                  <a:pos x="636" y="455"/>
                </a:cxn>
                <a:cxn ang="0">
                  <a:pos x="681" y="430"/>
                </a:cxn>
                <a:cxn ang="0">
                  <a:pos x="728" y="430"/>
                </a:cxn>
                <a:cxn ang="0">
                  <a:pos x="776" y="492"/>
                </a:cxn>
                <a:cxn ang="0">
                  <a:pos x="821" y="487"/>
                </a:cxn>
                <a:cxn ang="0">
                  <a:pos x="868" y="397"/>
                </a:cxn>
                <a:cxn ang="0">
                  <a:pos x="913" y="335"/>
                </a:cxn>
                <a:cxn ang="0">
                  <a:pos x="961" y="292"/>
                </a:cxn>
                <a:cxn ang="0">
                  <a:pos x="1008" y="237"/>
                </a:cxn>
                <a:cxn ang="0">
                  <a:pos x="1053" y="310"/>
                </a:cxn>
                <a:cxn ang="0">
                  <a:pos x="1101" y="573"/>
                </a:cxn>
                <a:cxn ang="0">
                  <a:pos x="1146" y="898"/>
                </a:cxn>
                <a:cxn ang="0">
                  <a:pos x="1194" y="1135"/>
                </a:cxn>
                <a:cxn ang="0">
                  <a:pos x="1241" y="1030"/>
                </a:cxn>
                <a:cxn ang="0">
                  <a:pos x="1286" y="598"/>
                </a:cxn>
                <a:cxn ang="0">
                  <a:pos x="1334" y="197"/>
                </a:cxn>
                <a:cxn ang="0">
                  <a:pos x="1379" y="20"/>
                </a:cxn>
                <a:cxn ang="0">
                  <a:pos x="1426" y="10"/>
                </a:cxn>
                <a:cxn ang="0">
                  <a:pos x="1474" y="122"/>
                </a:cxn>
                <a:cxn ang="0">
                  <a:pos x="1519" y="320"/>
                </a:cxn>
                <a:cxn ang="0">
                  <a:pos x="1566" y="442"/>
                </a:cxn>
                <a:cxn ang="0">
                  <a:pos x="1611" y="415"/>
                </a:cxn>
                <a:cxn ang="0">
                  <a:pos x="1659" y="375"/>
                </a:cxn>
                <a:cxn ang="0">
                  <a:pos x="1706" y="397"/>
                </a:cxn>
                <a:cxn ang="0">
                  <a:pos x="1751" y="442"/>
                </a:cxn>
                <a:cxn ang="0">
                  <a:pos x="1799" y="530"/>
                </a:cxn>
                <a:cxn ang="0">
                  <a:pos x="1844" y="655"/>
                </a:cxn>
                <a:cxn ang="0">
                  <a:pos x="1891" y="708"/>
                </a:cxn>
                <a:cxn ang="0">
                  <a:pos x="1939" y="640"/>
                </a:cxn>
              </a:cxnLst>
              <a:rect l="0" t="0" r="r" b="b"/>
              <a:pathLst>
                <a:path w="1969" h="1143">
                  <a:moveTo>
                    <a:pt x="0" y="462"/>
                  </a:moveTo>
                  <a:lnTo>
                    <a:pt x="15" y="472"/>
                  </a:lnTo>
                  <a:lnTo>
                    <a:pt x="30" y="477"/>
                  </a:lnTo>
                  <a:lnTo>
                    <a:pt x="45" y="480"/>
                  </a:lnTo>
                  <a:lnTo>
                    <a:pt x="60" y="475"/>
                  </a:lnTo>
                  <a:lnTo>
                    <a:pt x="78" y="467"/>
                  </a:lnTo>
                  <a:lnTo>
                    <a:pt x="93" y="460"/>
                  </a:lnTo>
                  <a:lnTo>
                    <a:pt x="108" y="457"/>
                  </a:lnTo>
                  <a:lnTo>
                    <a:pt x="123" y="460"/>
                  </a:lnTo>
                  <a:lnTo>
                    <a:pt x="138" y="467"/>
                  </a:lnTo>
                  <a:lnTo>
                    <a:pt x="155" y="475"/>
                  </a:lnTo>
                  <a:lnTo>
                    <a:pt x="170" y="482"/>
                  </a:lnTo>
                  <a:lnTo>
                    <a:pt x="185" y="485"/>
                  </a:lnTo>
                  <a:lnTo>
                    <a:pt x="200" y="485"/>
                  </a:lnTo>
                  <a:lnTo>
                    <a:pt x="215" y="480"/>
                  </a:lnTo>
                  <a:lnTo>
                    <a:pt x="233" y="477"/>
                  </a:lnTo>
                  <a:lnTo>
                    <a:pt x="248" y="472"/>
                  </a:lnTo>
                  <a:lnTo>
                    <a:pt x="263" y="467"/>
                  </a:lnTo>
                  <a:lnTo>
                    <a:pt x="278" y="465"/>
                  </a:lnTo>
                  <a:lnTo>
                    <a:pt x="293" y="457"/>
                  </a:lnTo>
                  <a:lnTo>
                    <a:pt x="310" y="447"/>
                  </a:lnTo>
                  <a:lnTo>
                    <a:pt x="325" y="437"/>
                  </a:lnTo>
                  <a:lnTo>
                    <a:pt x="340" y="427"/>
                  </a:lnTo>
                  <a:lnTo>
                    <a:pt x="355" y="425"/>
                  </a:lnTo>
                  <a:lnTo>
                    <a:pt x="370" y="430"/>
                  </a:lnTo>
                  <a:lnTo>
                    <a:pt x="388" y="440"/>
                  </a:lnTo>
                  <a:lnTo>
                    <a:pt x="403" y="457"/>
                  </a:lnTo>
                  <a:lnTo>
                    <a:pt x="418" y="477"/>
                  </a:lnTo>
                  <a:lnTo>
                    <a:pt x="433" y="495"/>
                  </a:lnTo>
                  <a:lnTo>
                    <a:pt x="448" y="507"/>
                  </a:lnTo>
                  <a:lnTo>
                    <a:pt x="466" y="515"/>
                  </a:lnTo>
                  <a:lnTo>
                    <a:pt x="481" y="517"/>
                  </a:lnTo>
                  <a:lnTo>
                    <a:pt x="496" y="512"/>
                  </a:lnTo>
                  <a:lnTo>
                    <a:pt x="511" y="505"/>
                  </a:lnTo>
                  <a:lnTo>
                    <a:pt x="526" y="497"/>
                  </a:lnTo>
                  <a:lnTo>
                    <a:pt x="543" y="487"/>
                  </a:lnTo>
                  <a:lnTo>
                    <a:pt x="558" y="477"/>
                  </a:lnTo>
                  <a:lnTo>
                    <a:pt x="573" y="467"/>
                  </a:lnTo>
                  <a:lnTo>
                    <a:pt x="588" y="462"/>
                  </a:lnTo>
                  <a:lnTo>
                    <a:pt x="603" y="460"/>
                  </a:lnTo>
                  <a:lnTo>
                    <a:pt x="621" y="457"/>
                  </a:lnTo>
                  <a:lnTo>
                    <a:pt x="636" y="455"/>
                  </a:lnTo>
                  <a:lnTo>
                    <a:pt x="651" y="450"/>
                  </a:lnTo>
                  <a:lnTo>
                    <a:pt x="666" y="440"/>
                  </a:lnTo>
                  <a:lnTo>
                    <a:pt x="681" y="430"/>
                  </a:lnTo>
                  <a:lnTo>
                    <a:pt x="698" y="422"/>
                  </a:lnTo>
                  <a:lnTo>
                    <a:pt x="713" y="422"/>
                  </a:lnTo>
                  <a:lnTo>
                    <a:pt x="728" y="430"/>
                  </a:lnTo>
                  <a:lnTo>
                    <a:pt x="743" y="447"/>
                  </a:lnTo>
                  <a:lnTo>
                    <a:pt x="758" y="470"/>
                  </a:lnTo>
                  <a:lnTo>
                    <a:pt x="776" y="492"/>
                  </a:lnTo>
                  <a:lnTo>
                    <a:pt x="791" y="502"/>
                  </a:lnTo>
                  <a:lnTo>
                    <a:pt x="806" y="502"/>
                  </a:lnTo>
                  <a:lnTo>
                    <a:pt x="821" y="487"/>
                  </a:lnTo>
                  <a:lnTo>
                    <a:pt x="836" y="460"/>
                  </a:lnTo>
                  <a:lnTo>
                    <a:pt x="853" y="427"/>
                  </a:lnTo>
                  <a:lnTo>
                    <a:pt x="868" y="397"/>
                  </a:lnTo>
                  <a:lnTo>
                    <a:pt x="883" y="370"/>
                  </a:lnTo>
                  <a:lnTo>
                    <a:pt x="898" y="350"/>
                  </a:lnTo>
                  <a:lnTo>
                    <a:pt x="913" y="335"/>
                  </a:lnTo>
                  <a:lnTo>
                    <a:pt x="931" y="322"/>
                  </a:lnTo>
                  <a:lnTo>
                    <a:pt x="946" y="310"/>
                  </a:lnTo>
                  <a:lnTo>
                    <a:pt x="961" y="292"/>
                  </a:lnTo>
                  <a:lnTo>
                    <a:pt x="976" y="272"/>
                  </a:lnTo>
                  <a:lnTo>
                    <a:pt x="991" y="252"/>
                  </a:lnTo>
                  <a:lnTo>
                    <a:pt x="1008" y="237"/>
                  </a:lnTo>
                  <a:lnTo>
                    <a:pt x="1023" y="237"/>
                  </a:lnTo>
                  <a:lnTo>
                    <a:pt x="1038" y="262"/>
                  </a:lnTo>
                  <a:lnTo>
                    <a:pt x="1053" y="310"/>
                  </a:lnTo>
                  <a:lnTo>
                    <a:pt x="1068" y="380"/>
                  </a:lnTo>
                  <a:lnTo>
                    <a:pt x="1086" y="470"/>
                  </a:lnTo>
                  <a:lnTo>
                    <a:pt x="1101" y="573"/>
                  </a:lnTo>
                  <a:lnTo>
                    <a:pt x="1116" y="680"/>
                  </a:lnTo>
                  <a:lnTo>
                    <a:pt x="1131" y="790"/>
                  </a:lnTo>
                  <a:lnTo>
                    <a:pt x="1146" y="898"/>
                  </a:lnTo>
                  <a:lnTo>
                    <a:pt x="1163" y="995"/>
                  </a:lnTo>
                  <a:lnTo>
                    <a:pt x="1178" y="1078"/>
                  </a:lnTo>
                  <a:lnTo>
                    <a:pt x="1194" y="1135"/>
                  </a:lnTo>
                  <a:lnTo>
                    <a:pt x="1209" y="1143"/>
                  </a:lnTo>
                  <a:lnTo>
                    <a:pt x="1224" y="1110"/>
                  </a:lnTo>
                  <a:lnTo>
                    <a:pt x="1241" y="1030"/>
                  </a:lnTo>
                  <a:lnTo>
                    <a:pt x="1256" y="910"/>
                  </a:lnTo>
                  <a:lnTo>
                    <a:pt x="1271" y="760"/>
                  </a:lnTo>
                  <a:lnTo>
                    <a:pt x="1286" y="598"/>
                  </a:lnTo>
                  <a:lnTo>
                    <a:pt x="1301" y="445"/>
                  </a:lnTo>
                  <a:lnTo>
                    <a:pt x="1319" y="310"/>
                  </a:lnTo>
                  <a:lnTo>
                    <a:pt x="1334" y="197"/>
                  </a:lnTo>
                  <a:lnTo>
                    <a:pt x="1349" y="115"/>
                  </a:lnTo>
                  <a:lnTo>
                    <a:pt x="1364" y="57"/>
                  </a:lnTo>
                  <a:lnTo>
                    <a:pt x="1379" y="20"/>
                  </a:lnTo>
                  <a:lnTo>
                    <a:pt x="1396" y="2"/>
                  </a:lnTo>
                  <a:lnTo>
                    <a:pt x="1411" y="0"/>
                  </a:lnTo>
                  <a:lnTo>
                    <a:pt x="1426" y="10"/>
                  </a:lnTo>
                  <a:lnTo>
                    <a:pt x="1441" y="35"/>
                  </a:lnTo>
                  <a:lnTo>
                    <a:pt x="1456" y="72"/>
                  </a:lnTo>
                  <a:lnTo>
                    <a:pt x="1474" y="122"/>
                  </a:lnTo>
                  <a:lnTo>
                    <a:pt x="1489" y="187"/>
                  </a:lnTo>
                  <a:lnTo>
                    <a:pt x="1504" y="255"/>
                  </a:lnTo>
                  <a:lnTo>
                    <a:pt x="1519" y="320"/>
                  </a:lnTo>
                  <a:lnTo>
                    <a:pt x="1534" y="377"/>
                  </a:lnTo>
                  <a:lnTo>
                    <a:pt x="1551" y="420"/>
                  </a:lnTo>
                  <a:lnTo>
                    <a:pt x="1566" y="442"/>
                  </a:lnTo>
                  <a:lnTo>
                    <a:pt x="1581" y="445"/>
                  </a:lnTo>
                  <a:lnTo>
                    <a:pt x="1596" y="432"/>
                  </a:lnTo>
                  <a:lnTo>
                    <a:pt x="1611" y="415"/>
                  </a:lnTo>
                  <a:lnTo>
                    <a:pt x="1629" y="395"/>
                  </a:lnTo>
                  <a:lnTo>
                    <a:pt x="1644" y="380"/>
                  </a:lnTo>
                  <a:lnTo>
                    <a:pt x="1659" y="375"/>
                  </a:lnTo>
                  <a:lnTo>
                    <a:pt x="1674" y="377"/>
                  </a:lnTo>
                  <a:lnTo>
                    <a:pt x="1689" y="385"/>
                  </a:lnTo>
                  <a:lnTo>
                    <a:pt x="1706" y="397"/>
                  </a:lnTo>
                  <a:lnTo>
                    <a:pt x="1721" y="412"/>
                  </a:lnTo>
                  <a:lnTo>
                    <a:pt x="1736" y="425"/>
                  </a:lnTo>
                  <a:lnTo>
                    <a:pt x="1751" y="442"/>
                  </a:lnTo>
                  <a:lnTo>
                    <a:pt x="1766" y="462"/>
                  </a:lnTo>
                  <a:lnTo>
                    <a:pt x="1784" y="492"/>
                  </a:lnTo>
                  <a:lnTo>
                    <a:pt x="1799" y="530"/>
                  </a:lnTo>
                  <a:lnTo>
                    <a:pt x="1814" y="575"/>
                  </a:lnTo>
                  <a:lnTo>
                    <a:pt x="1829" y="618"/>
                  </a:lnTo>
                  <a:lnTo>
                    <a:pt x="1844" y="655"/>
                  </a:lnTo>
                  <a:lnTo>
                    <a:pt x="1861" y="688"/>
                  </a:lnTo>
                  <a:lnTo>
                    <a:pt x="1876" y="705"/>
                  </a:lnTo>
                  <a:lnTo>
                    <a:pt x="1891" y="708"/>
                  </a:lnTo>
                  <a:lnTo>
                    <a:pt x="1906" y="695"/>
                  </a:lnTo>
                  <a:lnTo>
                    <a:pt x="1921" y="668"/>
                  </a:lnTo>
                  <a:lnTo>
                    <a:pt x="1939" y="640"/>
                  </a:lnTo>
                  <a:lnTo>
                    <a:pt x="1954" y="615"/>
                  </a:lnTo>
                  <a:lnTo>
                    <a:pt x="1969" y="598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6" name="Freeform 141"/>
            <p:cNvSpPr>
              <a:spLocks/>
            </p:cNvSpPr>
            <p:nvPr/>
          </p:nvSpPr>
          <p:spPr bwMode="auto">
            <a:xfrm>
              <a:off x="4926663" y="2706997"/>
              <a:ext cx="817563" cy="366713"/>
            </a:xfrm>
            <a:custGeom>
              <a:avLst/>
              <a:gdLst/>
              <a:ahLst/>
              <a:cxnLst>
                <a:cxn ang="0">
                  <a:pos x="0" y="231"/>
                </a:cxn>
                <a:cxn ang="0">
                  <a:pos x="15" y="221"/>
                </a:cxn>
                <a:cxn ang="0">
                  <a:pos x="30" y="211"/>
                </a:cxn>
                <a:cxn ang="0">
                  <a:pos x="48" y="201"/>
                </a:cxn>
                <a:cxn ang="0">
                  <a:pos x="63" y="183"/>
                </a:cxn>
                <a:cxn ang="0">
                  <a:pos x="78" y="153"/>
                </a:cxn>
                <a:cxn ang="0">
                  <a:pos x="93" y="120"/>
                </a:cxn>
                <a:cxn ang="0">
                  <a:pos x="108" y="83"/>
                </a:cxn>
                <a:cxn ang="0">
                  <a:pos x="125" y="48"/>
                </a:cxn>
                <a:cxn ang="0">
                  <a:pos x="140" y="18"/>
                </a:cxn>
                <a:cxn ang="0">
                  <a:pos x="155" y="3"/>
                </a:cxn>
                <a:cxn ang="0">
                  <a:pos x="170" y="0"/>
                </a:cxn>
                <a:cxn ang="0">
                  <a:pos x="185" y="10"/>
                </a:cxn>
                <a:cxn ang="0">
                  <a:pos x="203" y="30"/>
                </a:cxn>
                <a:cxn ang="0">
                  <a:pos x="218" y="55"/>
                </a:cxn>
                <a:cxn ang="0">
                  <a:pos x="233" y="78"/>
                </a:cxn>
                <a:cxn ang="0">
                  <a:pos x="248" y="93"/>
                </a:cxn>
                <a:cxn ang="0">
                  <a:pos x="263" y="103"/>
                </a:cxn>
                <a:cxn ang="0">
                  <a:pos x="280" y="108"/>
                </a:cxn>
                <a:cxn ang="0">
                  <a:pos x="295" y="105"/>
                </a:cxn>
                <a:cxn ang="0">
                  <a:pos x="310" y="95"/>
                </a:cxn>
                <a:cxn ang="0">
                  <a:pos x="325" y="93"/>
                </a:cxn>
                <a:cxn ang="0">
                  <a:pos x="340" y="93"/>
                </a:cxn>
                <a:cxn ang="0">
                  <a:pos x="358" y="103"/>
                </a:cxn>
                <a:cxn ang="0">
                  <a:pos x="373" y="113"/>
                </a:cxn>
                <a:cxn ang="0">
                  <a:pos x="388" y="120"/>
                </a:cxn>
                <a:cxn ang="0">
                  <a:pos x="403" y="120"/>
                </a:cxn>
                <a:cxn ang="0">
                  <a:pos x="418" y="115"/>
                </a:cxn>
                <a:cxn ang="0">
                  <a:pos x="435" y="113"/>
                </a:cxn>
                <a:cxn ang="0">
                  <a:pos x="450" y="110"/>
                </a:cxn>
                <a:cxn ang="0">
                  <a:pos x="465" y="108"/>
                </a:cxn>
                <a:cxn ang="0">
                  <a:pos x="480" y="115"/>
                </a:cxn>
                <a:cxn ang="0">
                  <a:pos x="495" y="120"/>
                </a:cxn>
                <a:cxn ang="0">
                  <a:pos x="513" y="130"/>
                </a:cxn>
                <a:cxn ang="0">
                  <a:pos x="515" y="133"/>
                </a:cxn>
              </a:cxnLst>
              <a:rect l="0" t="0" r="r" b="b"/>
              <a:pathLst>
                <a:path w="515" h="231">
                  <a:moveTo>
                    <a:pt x="0" y="231"/>
                  </a:moveTo>
                  <a:lnTo>
                    <a:pt x="15" y="221"/>
                  </a:lnTo>
                  <a:lnTo>
                    <a:pt x="30" y="211"/>
                  </a:lnTo>
                  <a:lnTo>
                    <a:pt x="48" y="201"/>
                  </a:lnTo>
                  <a:lnTo>
                    <a:pt x="63" y="183"/>
                  </a:lnTo>
                  <a:lnTo>
                    <a:pt x="78" y="153"/>
                  </a:lnTo>
                  <a:lnTo>
                    <a:pt x="93" y="120"/>
                  </a:lnTo>
                  <a:lnTo>
                    <a:pt x="108" y="83"/>
                  </a:lnTo>
                  <a:lnTo>
                    <a:pt x="125" y="48"/>
                  </a:lnTo>
                  <a:lnTo>
                    <a:pt x="140" y="18"/>
                  </a:lnTo>
                  <a:lnTo>
                    <a:pt x="155" y="3"/>
                  </a:lnTo>
                  <a:lnTo>
                    <a:pt x="170" y="0"/>
                  </a:lnTo>
                  <a:lnTo>
                    <a:pt x="185" y="10"/>
                  </a:lnTo>
                  <a:lnTo>
                    <a:pt x="203" y="30"/>
                  </a:lnTo>
                  <a:lnTo>
                    <a:pt x="218" y="55"/>
                  </a:lnTo>
                  <a:lnTo>
                    <a:pt x="233" y="78"/>
                  </a:lnTo>
                  <a:lnTo>
                    <a:pt x="248" y="93"/>
                  </a:lnTo>
                  <a:lnTo>
                    <a:pt x="263" y="103"/>
                  </a:lnTo>
                  <a:lnTo>
                    <a:pt x="280" y="108"/>
                  </a:lnTo>
                  <a:lnTo>
                    <a:pt x="295" y="105"/>
                  </a:lnTo>
                  <a:lnTo>
                    <a:pt x="310" y="95"/>
                  </a:lnTo>
                  <a:lnTo>
                    <a:pt x="325" y="93"/>
                  </a:lnTo>
                  <a:lnTo>
                    <a:pt x="340" y="93"/>
                  </a:lnTo>
                  <a:lnTo>
                    <a:pt x="358" y="103"/>
                  </a:lnTo>
                  <a:lnTo>
                    <a:pt x="373" y="113"/>
                  </a:lnTo>
                  <a:lnTo>
                    <a:pt x="388" y="120"/>
                  </a:lnTo>
                  <a:lnTo>
                    <a:pt x="403" y="120"/>
                  </a:lnTo>
                  <a:lnTo>
                    <a:pt x="418" y="115"/>
                  </a:lnTo>
                  <a:lnTo>
                    <a:pt x="435" y="113"/>
                  </a:lnTo>
                  <a:lnTo>
                    <a:pt x="450" y="110"/>
                  </a:lnTo>
                  <a:lnTo>
                    <a:pt x="465" y="108"/>
                  </a:lnTo>
                  <a:lnTo>
                    <a:pt x="480" y="115"/>
                  </a:lnTo>
                  <a:lnTo>
                    <a:pt x="495" y="120"/>
                  </a:lnTo>
                  <a:lnTo>
                    <a:pt x="513" y="130"/>
                  </a:lnTo>
                  <a:lnTo>
                    <a:pt x="515" y="133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7" name="Freeform 142"/>
            <p:cNvSpPr>
              <a:spLocks/>
            </p:cNvSpPr>
            <p:nvPr/>
          </p:nvSpPr>
          <p:spPr bwMode="auto">
            <a:xfrm>
              <a:off x="1800870" y="2156130"/>
              <a:ext cx="3125788" cy="1290638"/>
            </a:xfrm>
            <a:custGeom>
              <a:avLst/>
              <a:gdLst/>
              <a:ahLst/>
              <a:cxnLst>
                <a:cxn ang="0">
                  <a:pos x="30" y="432"/>
                </a:cxn>
                <a:cxn ang="0">
                  <a:pos x="78" y="415"/>
                </a:cxn>
                <a:cxn ang="0">
                  <a:pos x="123" y="387"/>
                </a:cxn>
                <a:cxn ang="0">
                  <a:pos x="170" y="405"/>
                </a:cxn>
                <a:cxn ang="0">
                  <a:pos x="215" y="490"/>
                </a:cxn>
                <a:cxn ang="0">
                  <a:pos x="263" y="520"/>
                </a:cxn>
                <a:cxn ang="0">
                  <a:pos x="310" y="477"/>
                </a:cxn>
                <a:cxn ang="0">
                  <a:pos x="355" y="452"/>
                </a:cxn>
                <a:cxn ang="0">
                  <a:pos x="403" y="460"/>
                </a:cxn>
                <a:cxn ang="0">
                  <a:pos x="448" y="500"/>
                </a:cxn>
                <a:cxn ang="0">
                  <a:pos x="496" y="495"/>
                </a:cxn>
                <a:cxn ang="0">
                  <a:pos x="543" y="430"/>
                </a:cxn>
                <a:cxn ang="0">
                  <a:pos x="588" y="415"/>
                </a:cxn>
                <a:cxn ang="0">
                  <a:pos x="636" y="465"/>
                </a:cxn>
                <a:cxn ang="0">
                  <a:pos x="681" y="520"/>
                </a:cxn>
                <a:cxn ang="0">
                  <a:pos x="728" y="532"/>
                </a:cxn>
                <a:cxn ang="0">
                  <a:pos x="776" y="517"/>
                </a:cxn>
                <a:cxn ang="0">
                  <a:pos x="821" y="472"/>
                </a:cxn>
                <a:cxn ang="0">
                  <a:pos x="868" y="372"/>
                </a:cxn>
                <a:cxn ang="0">
                  <a:pos x="913" y="315"/>
                </a:cxn>
                <a:cxn ang="0">
                  <a:pos x="961" y="310"/>
                </a:cxn>
                <a:cxn ang="0">
                  <a:pos x="1008" y="270"/>
                </a:cxn>
                <a:cxn ang="0">
                  <a:pos x="1053" y="302"/>
                </a:cxn>
                <a:cxn ang="0">
                  <a:pos x="1101" y="475"/>
                </a:cxn>
                <a:cxn ang="0">
                  <a:pos x="1146" y="670"/>
                </a:cxn>
                <a:cxn ang="0">
                  <a:pos x="1194" y="808"/>
                </a:cxn>
                <a:cxn ang="0">
                  <a:pos x="1241" y="748"/>
                </a:cxn>
                <a:cxn ang="0">
                  <a:pos x="1286" y="480"/>
                </a:cxn>
                <a:cxn ang="0">
                  <a:pos x="1334" y="182"/>
                </a:cxn>
                <a:cxn ang="0">
                  <a:pos x="1379" y="15"/>
                </a:cxn>
                <a:cxn ang="0">
                  <a:pos x="1426" y="22"/>
                </a:cxn>
                <a:cxn ang="0">
                  <a:pos x="1474" y="125"/>
                </a:cxn>
                <a:cxn ang="0">
                  <a:pos x="1519" y="265"/>
                </a:cxn>
                <a:cxn ang="0">
                  <a:pos x="1566" y="357"/>
                </a:cxn>
                <a:cxn ang="0">
                  <a:pos x="1611" y="312"/>
                </a:cxn>
                <a:cxn ang="0">
                  <a:pos x="1659" y="230"/>
                </a:cxn>
                <a:cxn ang="0">
                  <a:pos x="1706" y="247"/>
                </a:cxn>
                <a:cxn ang="0">
                  <a:pos x="1751" y="317"/>
                </a:cxn>
                <a:cxn ang="0">
                  <a:pos x="1799" y="392"/>
                </a:cxn>
                <a:cxn ang="0">
                  <a:pos x="1844" y="465"/>
                </a:cxn>
                <a:cxn ang="0">
                  <a:pos x="1891" y="470"/>
                </a:cxn>
                <a:cxn ang="0">
                  <a:pos x="1939" y="370"/>
                </a:cxn>
              </a:cxnLst>
              <a:rect l="0" t="0" r="r" b="b"/>
              <a:pathLst>
                <a:path w="1969" h="813">
                  <a:moveTo>
                    <a:pt x="0" y="427"/>
                  </a:moveTo>
                  <a:lnTo>
                    <a:pt x="15" y="432"/>
                  </a:lnTo>
                  <a:lnTo>
                    <a:pt x="30" y="432"/>
                  </a:lnTo>
                  <a:lnTo>
                    <a:pt x="45" y="427"/>
                  </a:lnTo>
                  <a:lnTo>
                    <a:pt x="60" y="422"/>
                  </a:lnTo>
                  <a:lnTo>
                    <a:pt x="78" y="415"/>
                  </a:lnTo>
                  <a:lnTo>
                    <a:pt x="93" y="405"/>
                  </a:lnTo>
                  <a:lnTo>
                    <a:pt x="108" y="395"/>
                  </a:lnTo>
                  <a:lnTo>
                    <a:pt x="123" y="387"/>
                  </a:lnTo>
                  <a:lnTo>
                    <a:pt x="138" y="385"/>
                  </a:lnTo>
                  <a:lnTo>
                    <a:pt x="155" y="390"/>
                  </a:lnTo>
                  <a:lnTo>
                    <a:pt x="170" y="405"/>
                  </a:lnTo>
                  <a:lnTo>
                    <a:pt x="185" y="430"/>
                  </a:lnTo>
                  <a:lnTo>
                    <a:pt x="200" y="460"/>
                  </a:lnTo>
                  <a:lnTo>
                    <a:pt x="215" y="490"/>
                  </a:lnTo>
                  <a:lnTo>
                    <a:pt x="233" y="510"/>
                  </a:lnTo>
                  <a:lnTo>
                    <a:pt x="248" y="522"/>
                  </a:lnTo>
                  <a:lnTo>
                    <a:pt x="263" y="520"/>
                  </a:lnTo>
                  <a:lnTo>
                    <a:pt x="278" y="510"/>
                  </a:lnTo>
                  <a:lnTo>
                    <a:pt x="293" y="495"/>
                  </a:lnTo>
                  <a:lnTo>
                    <a:pt x="310" y="477"/>
                  </a:lnTo>
                  <a:lnTo>
                    <a:pt x="325" y="467"/>
                  </a:lnTo>
                  <a:lnTo>
                    <a:pt x="340" y="457"/>
                  </a:lnTo>
                  <a:lnTo>
                    <a:pt x="355" y="452"/>
                  </a:lnTo>
                  <a:lnTo>
                    <a:pt x="370" y="452"/>
                  </a:lnTo>
                  <a:lnTo>
                    <a:pt x="388" y="452"/>
                  </a:lnTo>
                  <a:lnTo>
                    <a:pt x="403" y="460"/>
                  </a:lnTo>
                  <a:lnTo>
                    <a:pt x="418" y="472"/>
                  </a:lnTo>
                  <a:lnTo>
                    <a:pt x="433" y="485"/>
                  </a:lnTo>
                  <a:lnTo>
                    <a:pt x="448" y="500"/>
                  </a:lnTo>
                  <a:lnTo>
                    <a:pt x="466" y="507"/>
                  </a:lnTo>
                  <a:lnTo>
                    <a:pt x="481" y="507"/>
                  </a:lnTo>
                  <a:lnTo>
                    <a:pt x="496" y="495"/>
                  </a:lnTo>
                  <a:lnTo>
                    <a:pt x="511" y="475"/>
                  </a:lnTo>
                  <a:lnTo>
                    <a:pt x="526" y="452"/>
                  </a:lnTo>
                  <a:lnTo>
                    <a:pt x="543" y="430"/>
                  </a:lnTo>
                  <a:lnTo>
                    <a:pt x="558" y="415"/>
                  </a:lnTo>
                  <a:lnTo>
                    <a:pt x="573" y="410"/>
                  </a:lnTo>
                  <a:lnTo>
                    <a:pt x="588" y="415"/>
                  </a:lnTo>
                  <a:lnTo>
                    <a:pt x="603" y="427"/>
                  </a:lnTo>
                  <a:lnTo>
                    <a:pt x="621" y="445"/>
                  </a:lnTo>
                  <a:lnTo>
                    <a:pt x="636" y="465"/>
                  </a:lnTo>
                  <a:lnTo>
                    <a:pt x="651" y="485"/>
                  </a:lnTo>
                  <a:lnTo>
                    <a:pt x="666" y="505"/>
                  </a:lnTo>
                  <a:lnTo>
                    <a:pt x="681" y="520"/>
                  </a:lnTo>
                  <a:lnTo>
                    <a:pt x="698" y="527"/>
                  </a:lnTo>
                  <a:lnTo>
                    <a:pt x="713" y="532"/>
                  </a:lnTo>
                  <a:lnTo>
                    <a:pt x="728" y="532"/>
                  </a:lnTo>
                  <a:lnTo>
                    <a:pt x="743" y="527"/>
                  </a:lnTo>
                  <a:lnTo>
                    <a:pt x="758" y="525"/>
                  </a:lnTo>
                  <a:lnTo>
                    <a:pt x="776" y="517"/>
                  </a:lnTo>
                  <a:lnTo>
                    <a:pt x="791" y="510"/>
                  </a:lnTo>
                  <a:lnTo>
                    <a:pt x="806" y="495"/>
                  </a:lnTo>
                  <a:lnTo>
                    <a:pt x="821" y="472"/>
                  </a:lnTo>
                  <a:lnTo>
                    <a:pt x="836" y="442"/>
                  </a:lnTo>
                  <a:lnTo>
                    <a:pt x="853" y="407"/>
                  </a:lnTo>
                  <a:lnTo>
                    <a:pt x="868" y="372"/>
                  </a:lnTo>
                  <a:lnTo>
                    <a:pt x="883" y="342"/>
                  </a:lnTo>
                  <a:lnTo>
                    <a:pt x="898" y="322"/>
                  </a:lnTo>
                  <a:lnTo>
                    <a:pt x="913" y="315"/>
                  </a:lnTo>
                  <a:lnTo>
                    <a:pt x="931" y="315"/>
                  </a:lnTo>
                  <a:lnTo>
                    <a:pt x="946" y="315"/>
                  </a:lnTo>
                  <a:lnTo>
                    <a:pt x="961" y="310"/>
                  </a:lnTo>
                  <a:lnTo>
                    <a:pt x="976" y="300"/>
                  </a:lnTo>
                  <a:lnTo>
                    <a:pt x="991" y="285"/>
                  </a:lnTo>
                  <a:lnTo>
                    <a:pt x="1008" y="270"/>
                  </a:lnTo>
                  <a:lnTo>
                    <a:pt x="1023" y="265"/>
                  </a:lnTo>
                  <a:lnTo>
                    <a:pt x="1038" y="275"/>
                  </a:lnTo>
                  <a:lnTo>
                    <a:pt x="1053" y="302"/>
                  </a:lnTo>
                  <a:lnTo>
                    <a:pt x="1068" y="350"/>
                  </a:lnTo>
                  <a:lnTo>
                    <a:pt x="1086" y="410"/>
                  </a:lnTo>
                  <a:lnTo>
                    <a:pt x="1101" y="475"/>
                  </a:lnTo>
                  <a:lnTo>
                    <a:pt x="1116" y="543"/>
                  </a:lnTo>
                  <a:lnTo>
                    <a:pt x="1131" y="608"/>
                  </a:lnTo>
                  <a:lnTo>
                    <a:pt x="1146" y="670"/>
                  </a:lnTo>
                  <a:lnTo>
                    <a:pt x="1163" y="728"/>
                  </a:lnTo>
                  <a:lnTo>
                    <a:pt x="1178" y="775"/>
                  </a:lnTo>
                  <a:lnTo>
                    <a:pt x="1194" y="808"/>
                  </a:lnTo>
                  <a:lnTo>
                    <a:pt x="1209" y="813"/>
                  </a:lnTo>
                  <a:lnTo>
                    <a:pt x="1224" y="795"/>
                  </a:lnTo>
                  <a:lnTo>
                    <a:pt x="1241" y="748"/>
                  </a:lnTo>
                  <a:lnTo>
                    <a:pt x="1256" y="675"/>
                  </a:lnTo>
                  <a:lnTo>
                    <a:pt x="1271" y="585"/>
                  </a:lnTo>
                  <a:lnTo>
                    <a:pt x="1286" y="480"/>
                  </a:lnTo>
                  <a:lnTo>
                    <a:pt x="1301" y="375"/>
                  </a:lnTo>
                  <a:lnTo>
                    <a:pt x="1319" y="275"/>
                  </a:lnTo>
                  <a:lnTo>
                    <a:pt x="1334" y="182"/>
                  </a:lnTo>
                  <a:lnTo>
                    <a:pt x="1349" y="107"/>
                  </a:lnTo>
                  <a:lnTo>
                    <a:pt x="1364" y="50"/>
                  </a:lnTo>
                  <a:lnTo>
                    <a:pt x="1379" y="15"/>
                  </a:lnTo>
                  <a:lnTo>
                    <a:pt x="1396" y="0"/>
                  </a:lnTo>
                  <a:lnTo>
                    <a:pt x="1411" y="5"/>
                  </a:lnTo>
                  <a:lnTo>
                    <a:pt x="1426" y="22"/>
                  </a:lnTo>
                  <a:lnTo>
                    <a:pt x="1441" y="50"/>
                  </a:lnTo>
                  <a:lnTo>
                    <a:pt x="1456" y="85"/>
                  </a:lnTo>
                  <a:lnTo>
                    <a:pt x="1474" y="125"/>
                  </a:lnTo>
                  <a:lnTo>
                    <a:pt x="1489" y="170"/>
                  </a:lnTo>
                  <a:lnTo>
                    <a:pt x="1504" y="217"/>
                  </a:lnTo>
                  <a:lnTo>
                    <a:pt x="1519" y="265"/>
                  </a:lnTo>
                  <a:lnTo>
                    <a:pt x="1534" y="310"/>
                  </a:lnTo>
                  <a:lnTo>
                    <a:pt x="1551" y="342"/>
                  </a:lnTo>
                  <a:lnTo>
                    <a:pt x="1566" y="357"/>
                  </a:lnTo>
                  <a:lnTo>
                    <a:pt x="1581" y="360"/>
                  </a:lnTo>
                  <a:lnTo>
                    <a:pt x="1596" y="342"/>
                  </a:lnTo>
                  <a:lnTo>
                    <a:pt x="1611" y="312"/>
                  </a:lnTo>
                  <a:lnTo>
                    <a:pt x="1629" y="282"/>
                  </a:lnTo>
                  <a:lnTo>
                    <a:pt x="1644" y="250"/>
                  </a:lnTo>
                  <a:lnTo>
                    <a:pt x="1659" y="230"/>
                  </a:lnTo>
                  <a:lnTo>
                    <a:pt x="1674" y="225"/>
                  </a:lnTo>
                  <a:lnTo>
                    <a:pt x="1689" y="230"/>
                  </a:lnTo>
                  <a:lnTo>
                    <a:pt x="1706" y="247"/>
                  </a:lnTo>
                  <a:lnTo>
                    <a:pt x="1721" y="270"/>
                  </a:lnTo>
                  <a:lnTo>
                    <a:pt x="1736" y="292"/>
                  </a:lnTo>
                  <a:lnTo>
                    <a:pt x="1751" y="317"/>
                  </a:lnTo>
                  <a:lnTo>
                    <a:pt x="1766" y="340"/>
                  </a:lnTo>
                  <a:lnTo>
                    <a:pt x="1784" y="365"/>
                  </a:lnTo>
                  <a:lnTo>
                    <a:pt x="1799" y="392"/>
                  </a:lnTo>
                  <a:lnTo>
                    <a:pt x="1814" y="417"/>
                  </a:lnTo>
                  <a:lnTo>
                    <a:pt x="1829" y="442"/>
                  </a:lnTo>
                  <a:lnTo>
                    <a:pt x="1844" y="465"/>
                  </a:lnTo>
                  <a:lnTo>
                    <a:pt x="1861" y="475"/>
                  </a:lnTo>
                  <a:lnTo>
                    <a:pt x="1876" y="480"/>
                  </a:lnTo>
                  <a:lnTo>
                    <a:pt x="1891" y="470"/>
                  </a:lnTo>
                  <a:lnTo>
                    <a:pt x="1906" y="445"/>
                  </a:lnTo>
                  <a:lnTo>
                    <a:pt x="1921" y="410"/>
                  </a:lnTo>
                  <a:lnTo>
                    <a:pt x="1939" y="370"/>
                  </a:lnTo>
                  <a:lnTo>
                    <a:pt x="1954" y="340"/>
                  </a:lnTo>
                  <a:lnTo>
                    <a:pt x="1969" y="315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8" name="Freeform 143"/>
            <p:cNvSpPr>
              <a:spLocks/>
            </p:cNvSpPr>
            <p:nvPr/>
          </p:nvSpPr>
          <p:spPr bwMode="auto">
            <a:xfrm>
              <a:off x="4926663" y="2548250"/>
              <a:ext cx="817563" cy="493713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15" y="53"/>
                </a:cxn>
                <a:cxn ang="0">
                  <a:pos x="30" y="43"/>
                </a:cxn>
                <a:cxn ang="0">
                  <a:pos x="48" y="35"/>
                </a:cxn>
                <a:cxn ang="0">
                  <a:pos x="63" y="28"/>
                </a:cxn>
                <a:cxn ang="0">
                  <a:pos x="78" y="10"/>
                </a:cxn>
                <a:cxn ang="0">
                  <a:pos x="93" y="5"/>
                </a:cxn>
                <a:cxn ang="0">
                  <a:pos x="108" y="0"/>
                </a:cxn>
                <a:cxn ang="0">
                  <a:pos x="125" y="0"/>
                </a:cxn>
                <a:cxn ang="0">
                  <a:pos x="140" y="8"/>
                </a:cxn>
                <a:cxn ang="0">
                  <a:pos x="155" y="30"/>
                </a:cxn>
                <a:cxn ang="0">
                  <a:pos x="170" y="63"/>
                </a:cxn>
                <a:cxn ang="0">
                  <a:pos x="185" y="105"/>
                </a:cxn>
                <a:cxn ang="0">
                  <a:pos x="203" y="148"/>
                </a:cxn>
                <a:cxn ang="0">
                  <a:pos x="218" y="185"/>
                </a:cxn>
                <a:cxn ang="0">
                  <a:pos x="233" y="210"/>
                </a:cxn>
                <a:cxn ang="0">
                  <a:pos x="248" y="223"/>
                </a:cxn>
                <a:cxn ang="0">
                  <a:pos x="263" y="215"/>
                </a:cxn>
                <a:cxn ang="0">
                  <a:pos x="280" y="198"/>
                </a:cxn>
                <a:cxn ang="0">
                  <a:pos x="295" y="173"/>
                </a:cxn>
                <a:cxn ang="0">
                  <a:pos x="310" y="153"/>
                </a:cxn>
                <a:cxn ang="0">
                  <a:pos x="325" y="140"/>
                </a:cxn>
                <a:cxn ang="0">
                  <a:pos x="340" y="145"/>
                </a:cxn>
                <a:cxn ang="0">
                  <a:pos x="358" y="170"/>
                </a:cxn>
                <a:cxn ang="0">
                  <a:pos x="373" y="203"/>
                </a:cxn>
                <a:cxn ang="0">
                  <a:pos x="388" y="235"/>
                </a:cxn>
                <a:cxn ang="0">
                  <a:pos x="403" y="268"/>
                </a:cxn>
                <a:cxn ang="0">
                  <a:pos x="418" y="278"/>
                </a:cxn>
                <a:cxn ang="0">
                  <a:pos x="435" y="285"/>
                </a:cxn>
                <a:cxn ang="0">
                  <a:pos x="450" y="291"/>
                </a:cxn>
                <a:cxn ang="0">
                  <a:pos x="465" y="296"/>
                </a:cxn>
                <a:cxn ang="0">
                  <a:pos x="480" y="298"/>
                </a:cxn>
                <a:cxn ang="0">
                  <a:pos x="495" y="303"/>
                </a:cxn>
                <a:cxn ang="0">
                  <a:pos x="513" y="311"/>
                </a:cxn>
                <a:cxn ang="0">
                  <a:pos x="515" y="311"/>
                </a:cxn>
              </a:cxnLst>
              <a:rect l="0" t="0" r="r" b="b"/>
              <a:pathLst>
                <a:path w="515" h="311">
                  <a:moveTo>
                    <a:pt x="0" y="68"/>
                  </a:moveTo>
                  <a:lnTo>
                    <a:pt x="15" y="53"/>
                  </a:lnTo>
                  <a:lnTo>
                    <a:pt x="30" y="43"/>
                  </a:lnTo>
                  <a:lnTo>
                    <a:pt x="48" y="35"/>
                  </a:lnTo>
                  <a:lnTo>
                    <a:pt x="63" y="28"/>
                  </a:lnTo>
                  <a:lnTo>
                    <a:pt x="78" y="10"/>
                  </a:lnTo>
                  <a:lnTo>
                    <a:pt x="93" y="5"/>
                  </a:lnTo>
                  <a:lnTo>
                    <a:pt x="108" y="0"/>
                  </a:lnTo>
                  <a:lnTo>
                    <a:pt x="125" y="0"/>
                  </a:lnTo>
                  <a:lnTo>
                    <a:pt x="140" y="8"/>
                  </a:lnTo>
                  <a:lnTo>
                    <a:pt x="155" y="30"/>
                  </a:lnTo>
                  <a:lnTo>
                    <a:pt x="170" y="63"/>
                  </a:lnTo>
                  <a:lnTo>
                    <a:pt x="185" y="105"/>
                  </a:lnTo>
                  <a:lnTo>
                    <a:pt x="203" y="148"/>
                  </a:lnTo>
                  <a:lnTo>
                    <a:pt x="218" y="185"/>
                  </a:lnTo>
                  <a:lnTo>
                    <a:pt x="233" y="210"/>
                  </a:lnTo>
                  <a:lnTo>
                    <a:pt x="248" y="223"/>
                  </a:lnTo>
                  <a:lnTo>
                    <a:pt x="263" y="215"/>
                  </a:lnTo>
                  <a:lnTo>
                    <a:pt x="280" y="198"/>
                  </a:lnTo>
                  <a:lnTo>
                    <a:pt x="295" y="173"/>
                  </a:lnTo>
                  <a:lnTo>
                    <a:pt x="310" y="153"/>
                  </a:lnTo>
                  <a:lnTo>
                    <a:pt x="325" y="140"/>
                  </a:lnTo>
                  <a:lnTo>
                    <a:pt x="340" y="145"/>
                  </a:lnTo>
                  <a:lnTo>
                    <a:pt x="358" y="170"/>
                  </a:lnTo>
                  <a:lnTo>
                    <a:pt x="373" y="203"/>
                  </a:lnTo>
                  <a:lnTo>
                    <a:pt x="388" y="235"/>
                  </a:lnTo>
                  <a:lnTo>
                    <a:pt x="403" y="268"/>
                  </a:lnTo>
                  <a:lnTo>
                    <a:pt x="418" y="278"/>
                  </a:lnTo>
                  <a:lnTo>
                    <a:pt x="435" y="285"/>
                  </a:lnTo>
                  <a:lnTo>
                    <a:pt x="450" y="291"/>
                  </a:lnTo>
                  <a:lnTo>
                    <a:pt x="465" y="296"/>
                  </a:lnTo>
                  <a:lnTo>
                    <a:pt x="480" y="298"/>
                  </a:lnTo>
                  <a:lnTo>
                    <a:pt x="495" y="303"/>
                  </a:lnTo>
                  <a:lnTo>
                    <a:pt x="513" y="311"/>
                  </a:lnTo>
                  <a:lnTo>
                    <a:pt x="515" y="311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9" name="Rectangle 149"/>
            <p:cNvSpPr>
              <a:spLocks noChangeArrowheads="1"/>
            </p:cNvSpPr>
            <p:nvPr/>
          </p:nvSpPr>
          <p:spPr bwMode="auto">
            <a:xfrm>
              <a:off x="1792932" y="3965879"/>
              <a:ext cx="5203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 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" name="Rectangle 150"/>
            <p:cNvSpPr>
              <a:spLocks noChangeArrowheads="1"/>
            </p:cNvSpPr>
            <p:nvPr/>
          </p:nvSpPr>
          <p:spPr bwMode="auto">
            <a:xfrm>
              <a:off x="5736282" y="1794179"/>
              <a:ext cx="5203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 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Line 10"/>
            <p:cNvSpPr>
              <a:spLocks noChangeShapeType="1"/>
            </p:cNvSpPr>
            <p:nvPr/>
          </p:nvSpPr>
          <p:spPr bwMode="auto">
            <a:xfrm>
              <a:off x="1755381" y="6376306"/>
              <a:ext cx="39401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2" name="Rectangle 13"/>
            <p:cNvSpPr>
              <a:spLocks noChangeArrowheads="1"/>
            </p:cNvSpPr>
            <p:nvPr/>
          </p:nvSpPr>
          <p:spPr bwMode="auto">
            <a:xfrm>
              <a:off x="1602228" y="6387418"/>
              <a:ext cx="374620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-200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Line 14"/>
            <p:cNvSpPr>
              <a:spLocks noChangeShapeType="1"/>
            </p:cNvSpPr>
            <p:nvPr/>
          </p:nvSpPr>
          <p:spPr bwMode="auto">
            <a:xfrm flipV="1">
              <a:off x="2247502" y="633661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4" name="Rectangle 15"/>
            <p:cNvSpPr>
              <a:spLocks noChangeArrowheads="1"/>
            </p:cNvSpPr>
            <p:nvPr/>
          </p:nvSpPr>
          <p:spPr bwMode="auto">
            <a:xfrm>
              <a:off x="2094354" y="6387426"/>
              <a:ext cx="374620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-100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Line 16"/>
            <p:cNvSpPr>
              <a:spLocks noChangeShapeType="1"/>
            </p:cNvSpPr>
            <p:nvPr/>
          </p:nvSpPr>
          <p:spPr bwMode="auto">
            <a:xfrm flipV="1">
              <a:off x="2741214" y="633661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6" name="Line 18"/>
            <p:cNvSpPr>
              <a:spLocks noChangeShapeType="1"/>
            </p:cNvSpPr>
            <p:nvPr/>
          </p:nvSpPr>
          <p:spPr bwMode="auto">
            <a:xfrm flipV="1">
              <a:off x="3233339" y="633661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7" name="Rectangle 19"/>
            <p:cNvSpPr>
              <a:spLocks noChangeArrowheads="1"/>
            </p:cNvSpPr>
            <p:nvPr/>
          </p:nvSpPr>
          <p:spPr bwMode="auto">
            <a:xfrm>
              <a:off x="3104003" y="6387426"/>
              <a:ext cx="312184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Line 20"/>
            <p:cNvSpPr>
              <a:spLocks noChangeShapeType="1"/>
            </p:cNvSpPr>
            <p:nvPr/>
          </p:nvSpPr>
          <p:spPr bwMode="auto">
            <a:xfrm flipV="1">
              <a:off x="3725464" y="633661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9" name="Rectangle 21"/>
            <p:cNvSpPr>
              <a:spLocks noChangeArrowheads="1"/>
            </p:cNvSpPr>
            <p:nvPr/>
          </p:nvSpPr>
          <p:spPr bwMode="auto">
            <a:xfrm>
              <a:off x="3596129" y="6387426"/>
              <a:ext cx="312184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200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Line 22"/>
            <p:cNvSpPr>
              <a:spLocks noChangeShapeType="1"/>
            </p:cNvSpPr>
            <p:nvPr/>
          </p:nvSpPr>
          <p:spPr bwMode="auto">
            <a:xfrm flipV="1">
              <a:off x="4217589" y="633661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1" name="Rectangle 23"/>
            <p:cNvSpPr>
              <a:spLocks noChangeArrowheads="1"/>
            </p:cNvSpPr>
            <p:nvPr/>
          </p:nvSpPr>
          <p:spPr bwMode="auto">
            <a:xfrm>
              <a:off x="4088253" y="6387426"/>
              <a:ext cx="312184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300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Line 24"/>
            <p:cNvSpPr>
              <a:spLocks noChangeShapeType="1"/>
            </p:cNvSpPr>
            <p:nvPr/>
          </p:nvSpPr>
          <p:spPr bwMode="auto">
            <a:xfrm flipV="1">
              <a:off x="4709714" y="633661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3" name="Rectangle 25"/>
            <p:cNvSpPr>
              <a:spLocks noChangeArrowheads="1"/>
            </p:cNvSpPr>
            <p:nvPr/>
          </p:nvSpPr>
          <p:spPr bwMode="auto">
            <a:xfrm>
              <a:off x="4580379" y="6387426"/>
              <a:ext cx="312184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400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Line 26"/>
            <p:cNvSpPr>
              <a:spLocks noChangeShapeType="1"/>
            </p:cNvSpPr>
            <p:nvPr/>
          </p:nvSpPr>
          <p:spPr bwMode="auto">
            <a:xfrm flipV="1">
              <a:off x="5203427" y="633661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5" name="Rectangle 27"/>
            <p:cNvSpPr>
              <a:spLocks noChangeArrowheads="1"/>
            </p:cNvSpPr>
            <p:nvPr/>
          </p:nvSpPr>
          <p:spPr bwMode="auto">
            <a:xfrm>
              <a:off x="5074091" y="6387426"/>
              <a:ext cx="312184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500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Line 28"/>
            <p:cNvSpPr>
              <a:spLocks noChangeShapeType="1"/>
            </p:cNvSpPr>
            <p:nvPr/>
          </p:nvSpPr>
          <p:spPr bwMode="auto">
            <a:xfrm flipV="1">
              <a:off x="5695552" y="633661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17" name="Rectangle 29"/>
            <p:cNvSpPr>
              <a:spLocks noChangeArrowheads="1"/>
            </p:cNvSpPr>
            <p:nvPr/>
          </p:nvSpPr>
          <p:spPr bwMode="auto">
            <a:xfrm>
              <a:off x="5566217" y="6387426"/>
              <a:ext cx="312184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600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53"/>
            <p:cNvSpPr>
              <a:spLocks noChangeArrowheads="1"/>
            </p:cNvSpPr>
            <p:nvPr/>
          </p:nvSpPr>
          <p:spPr bwMode="auto">
            <a:xfrm>
              <a:off x="1747439" y="6347734"/>
              <a:ext cx="5203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 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5400000" flipH="1" flipV="1">
              <a:off x="-772913" y="5326699"/>
              <a:ext cx="702859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Picture 153"/>
            <p:cNvPicPr>
              <a:picLocks noChangeAspect="1" noChangeArrowheads="1"/>
            </p:cNvPicPr>
            <p:nvPr/>
          </p:nvPicPr>
          <p:blipFill>
            <a:blip r:embed="rId2" cstate="print"/>
            <a:srcRect l="46955" t="72975" r="44464" b="5882"/>
            <a:stretch>
              <a:fillRect/>
            </a:stretch>
          </p:blipFill>
          <p:spPr bwMode="auto">
            <a:xfrm>
              <a:off x="4420566" y="1024242"/>
              <a:ext cx="1621663" cy="162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1" name="Picture 153"/>
            <p:cNvPicPr>
              <a:picLocks noChangeAspect="1" noChangeArrowheads="1"/>
            </p:cNvPicPr>
            <p:nvPr/>
          </p:nvPicPr>
          <p:blipFill>
            <a:blip r:embed="rId2" cstate="print"/>
            <a:srcRect l="48301" t="49815" r="44779" b="32140"/>
            <a:stretch>
              <a:fillRect/>
            </a:stretch>
          </p:blipFill>
          <p:spPr bwMode="auto">
            <a:xfrm>
              <a:off x="4290400" y="8872849"/>
              <a:ext cx="1307792" cy="1384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" name="Picture 153"/>
            <p:cNvPicPr>
              <a:picLocks noChangeAspect="1" noChangeArrowheads="1"/>
            </p:cNvPicPr>
            <p:nvPr/>
          </p:nvPicPr>
          <p:blipFill>
            <a:blip r:embed="rId2" cstate="print"/>
            <a:srcRect l="48024" t="28644" r="44502" b="53964"/>
            <a:stretch>
              <a:fillRect/>
            </a:stretch>
          </p:blipFill>
          <p:spPr bwMode="auto">
            <a:xfrm>
              <a:off x="2762448" y="1005191"/>
              <a:ext cx="1412416" cy="133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3" name="Picture 153"/>
            <p:cNvPicPr>
              <a:picLocks noChangeAspect="1" noChangeArrowheads="1"/>
            </p:cNvPicPr>
            <p:nvPr/>
          </p:nvPicPr>
          <p:blipFill>
            <a:blip r:embed="rId2" cstate="print"/>
            <a:srcRect l="46917" t="6138" r="43257" b="76471"/>
            <a:stretch>
              <a:fillRect/>
            </a:stretch>
          </p:blipFill>
          <p:spPr bwMode="auto">
            <a:xfrm>
              <a:off x="2233003" y="8910941"/>
              <a:ext cx="1857065" cy="133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24" name="Straight Arrow Connector 123"/>
            <p:cNvCxnSpPr/>
            <p:nvPr/>
          </p:nvCxnSpPr>
          <p:spPr>
            <a:xfrm rot="16200000" flipH="1">
              <a:off x="3151073" y="2580034"/>
              <a:ext cx="934241" cy="18805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3735995" y="3184736"/>
              <a:ext cx="2562235" cy="401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rot="5400000" flipH="1" flipV="1">
              <a:off x="2934589" y="8654902"/>
              <a:ext cx="595421" cy="1701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rot="10800000">
              <a:off x="3965945" y="8474149"/>
              <a:ext cx="961983" cy="5572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804251" y="2586341"/>
              <a:ext cx="514350" cy="3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latin typeface="Helvetica"/>
                </a:rPr>
                <a:t>Fz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04251" y="5158091"/>
              <a:ext cx="514350" cy="3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latin typeface="Helvetica"/>
                </a:rPr>
                <a:t>Pz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295913" y="6574749"/>
              <a:ext cx="940868" cy="5718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"/>
                </a:rPr>
                <a:t>Target Onset</a:t>
              </a:r>
            </a:p>
          </p:txBody>
        </p:sp>
        <p:sp>
          <p:nvSpPr>
            <p:cNvPr id="131" name="Line 10"/>
            <p:cNvSpPr>
              <a:spLocks noChangeShapeType="1"/>
            </p:cNvSpPr>
            <p:nvPr/>
          </p:nvSpPr>
          <p:spPr bwMode="auto">
            <a:xfrm>
              <a:off x="1770007" y="3995056"/>
              <a:ext cx="39401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32" name="Line 14"/>
            <p:cNvSpPr>
              <a:spLocks noChangeShapeType="1"/>
            </p:cNvSpPr>
            <p:nvPr/>
          </p:nvSpPr>
          <p:spPr bwMode="auto">
            <a:xfrm flipV="1">
              <a:off x="2262132" y="395536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33" name="Line 16"/>
            <p:cNvSpPr>
              <a:spLocks noChangeShapeType="1"/>
            </p:cNvSpPr>
            <p:nvPr/>
          </p:nvSpPr>
          <p:spPr bwMode="auto">
            <a:xfrm flipV="1">
              <a:off x="2755844" y="395536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34" name="Line 18"/>
            <p:cNvSpPr>
              <a:spLocks noChangeShapeType="1"/>
            </p:cNvSpPr>
            <p:nvPr/>
          </p:nvSpPr>
          <p:spPr bwMode="auto">
            <a:xfrm flipV="1">
              <a:off x="3247969" y="395536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35" name="Line 20"/>
            <p:cNvSpPr>
              <a:spLocks noChangeShapeType="1"/>
            </p:cNvSpPr>
            <p:nvPr/>
          </p:nvSpPr>
          <p:spPr bwMode="auto">
            <a:xfrm flipV="1">
              <a:off x="3740094" y="395536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36" name="Line 22"/>
            <p:cNvSpPr>
              <a:spLocks noChangeShapeType="1"/>
            </p:cNvSpPr>
            <p:nvPr/>
          </p:nvSpPr>
          <p:spPr bwMode="auto">
            <a:xfrm flipV="1">
              <a:off x="4232219" y="395536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37" name="Line 24"/>
            <p:cNvSpPr>
              <a:spLocks noChangeShapeType="1"/>
            </p:cNvSpPr>
            <p:nvPr/>
          </p:nvSpPr>
          <p:spPr bwMode="auto">
            <a:xfrm flipV="1">
              <a:off x="4724344" y="395536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38" name="Line 26"/>
            <p:cNvSpPr>
              <a:spLocks noChangeShapeType="1"/>
            </p:cNvSpPr>
            <p:nvPr/>
          </p:nvSpPr>
          <p:spPr bwMode="auto">
            <a:xfrm flipV="1">
              <a:off x="5218057" y="395536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39" name="Line 28"/>
            <p:cNvSpPr>
              <a:spLocks noChangeShapeType="1"/>
            </p:cNvSpPr>
            <p:nvPr/>
          </p:nvSpPr>
          <p:spPr bwMode="auto">
            <a:xfrm flipV="1">
              <a:off x="5710182" y="3955368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0" name="Rectangle 53"/>
            <p:cNvSpPr>
              <a:spLocks noChangeArrowheads="1"/>
            </p:cNvSpPr>
            <p:nvPr/>
          </p:nvSpPr>
          <p:spPr bwMode="auto">
            <a:xfrm>
              <a:off x="1762069" y="3966485"/>
              <a:ext cx="5203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 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1" name="Line 14"/>
            <p:cNvSpPr>
              <a:spLocks noChangeShapeType="1"/>
            </p:cNvSpPr>
            <p:nvPr/>
          </p:nvSpPr>
          <p:spPr bwMode="auto">
            <a:xfrm flipV="1">
              <a:off x="2253601" y="8800621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2" name="Line 16"/>
            <p:cNvSpPr>
              <a:spLocks noChangeShapeType="1"/>
            </p:cNvSpPr>
            <p:nvPr/>
          </p:nvSpPr>
          <p:spPr bwMode="auto">
            <a:xfrm flipV="1">
              <a:off x="2747313" y="8800621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3" name="Line 18"/>
            <p:cNvSpPr>
              <a:spLocks noChangeShapeType="1"/>
            </p:cNvSpPr>
            <p:nvPr/>
          </p:nvSpPr>
          <p:spPr bwMode="auto">
            <a:xfrm flipV="1">
              <a:off x="3239438" y="8800621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4" name="Line 20"/>
            <p:cNvSpPr>
              <a:spLocks noChangeShapeType="1"/>
            </p:cNvSpPr>
            <p:nvPr/>
          </p:nvSpPr>
          <p:spPr bwMode="auto">
            <a:xfrm flipV="1">
              <a:off x="3731563" y="8800621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5" name="Line 22"/>
            <p:cNvSpPr>
              <a:spLocks noChangeShapeType="1"/>
            </p:cNvSpPr>
            <p:nvPr/>
          </p:nvSpPr>
          <p:spPr bwMode="auto">
            <a:xfrm flipV="1">
              <a:off x="4223688" y="8800621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6" name="Line 24"/>
            <p:cNvSpPr>
              <a:spLocks noChangeShapeType="1"/>
            </p:cNvSpPr>
            <p:nvPr/>
          </p:nvSpPr>
          <p:spPr bwMode="auto">
            <a:xfrm flipV="1">
              <a:off x="4715813" y="8800621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7" name="Line 26"/>
            <p:cNvSpPr>
              <a:spLocks noChangeShapeType="1"/>
            </p:cNvSpPr>
            <p:nvPr/>
          </p:nvSpPr>
          <p:spPr bwMode="auto">
            <a:xfrm flipV="1">
              <a:off x="5209526" y="8800621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8" name="Line 28"/>
            <p:cNvSpPr>
              <a:spLocks noChangeShapeType="1"/>
            </p:cNvSpPr>
            <p:nvPr/>
          </p:nvSpPr>
          <p:spPr bwMode="auto">
            <a:xfrm flipV="1">
              <a:off x="5701651" y="8800621"/>
              <a:ext cx="1588" cy="396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9" name="Rectangle 53"/>
            <p:cNvSpPr>
              <a:spLocks noChangeArrowheads="1"/>
            </p:cNvSpPr>
            <p:nvPr/>
          </p:nvSpPr>
          <p:spPr bwMode="auto">
            <a:xfrm>
              <a:off x="1753537" y="8811736"/>
              <a:ext cx="52031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 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 rot="16200000">
              <a:off x="881862" y="4944721"/>
              <a:ext cx="1096609" cy="5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</a:rPr>
                <a:t>Voltage (uV)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293237" y="6505288"/>
              <a:ext cx="1654066" cy="3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</a:rPr>
                <a:t>Time (ms)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037248" y="9254502"/>
              <a:ext cx="514350" cy="3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</a:rPr>
                <a:t>P1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876554" y="9254502"/>
              <a:ext cx="514350" cy="3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</a:rPr>
                <a:t>P2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373568" y="1214083"/>
              <a:ext cx="514350" cy="3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</a:rPr>
                <a:t>N1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212892" y="1214083"/>
              <a:ext cx="514350" cy="3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</a:rPr>
                <a:t>P3</a:t>
              </a:r>
            </a:p>
          </p:txBody>
        </p:sp>
        <p:pic>
          <p:nvPicPr>
            <p:cNvPr id="156" name="Picture 156"/>
            <p:cNvPicPr>
              <a:picLocks noChangeAspect="1" noChangeArrowheads="1"/>
            </p:cNvPicPr>
            <p:nvPr/>
          </p:nvPicPr>
          <p:blipFill>
            <a:blip r:embed="rId3" cstate="print"/>
            <a:srcRect l="76571"/>
            <a:stretch>
              <a:fillRect/>
            </a:stretch>
          </p:blipFill>
          <p:spPr bwMode="auto">
            <a:xfrm>
              <a:off x="5882715" y="3592448"/>
              <a:ext cx="345296" cy="3452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7" name="Straight Connector 156"/>
            <p:cNvCxnSpPr/>
            <p:nvPr/>
          </p:nvCxnSpPr>
          <p:spPr>
            <a:xfrm rot="5400000">
              <a:off x="4473280" y="5254832"/>
              <a:ext cx="2814762" cy="15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583"/>
            <p:cNvSpPr>
              <a:spLocks noChangeArrowheads="1"/>
            </p:cNvSpPr>
            <p:nvPr/>
          </p:nvSpPr>
          <p:spPr bwMode="auto">
            <a:xfrm>
              <a:off x="2954009" y="4216982"/>
              <a:ext cx="1724913" cy="5782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000" dirty="0"/>
            </a:p>
          </p:txBody>
        </p:sp>
        <p:sp>
          <p:nvSpPr>
            <p:cNvPr id="159" name="Rectangle 589"/>
            <p:cNvSpPr>
              <a:spLocks noChangeArrowheads="1"/>
            </p:cNvSpPr>
            <p:nvPr/>
          </p:nvSpPr>
          <p:spPr bwMode="auto">
            <a:xfrm>
              <a:off x="3746008" y="4353493"/>
              <a:ext cx="955445" cy="219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  <a:latin typeface="Helvetica"/>
                </a:rPr>
                <a:t>Undetected</a:t>
              </a:r>
              <a:endParaRPr lang="en-US" sz="1000" dirty="0">
                <a:latin typeface="Helvetica"/>
              </a:endParaRPr>
            </a:p>
          </p:txBody>
        </p:sp>
        <p:sp>
          <p:nvSpPr>
            <p:cNvPr id="160" name="Rectangle 591"/>
            <p:cNvSpPr>
              <a:spLocks noChangeArrowheads="1"/>
            </p:cNvSpPr>
            <p:nvPr/>
          </p:nvSpPr>
          <p:spPr bwMode="auto">
            <a:xfrm>
              <a:off x="3766749" y="4545252"/>
              <a:ext cx="749243" cy="224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  <a:latin typeface="Helvetica"/>
                </a:rPr>
                <a:t>Detected</a:t>
              </a:r>
              <a:endParaRPr lang="en-US" sz="1000" dirty="0">
                <a:latin typeface="Helvetica"/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>
            <a:xfrm>
              <a:off x="3005190" y="4632400"/>
              <a:ext cx="670062" cy="10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3004417" y="4408279"/>
              <a:ext cx="670062" cy="101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5-Point Star 162"/>
            <p:cNvSpPr/>
            <p:nvPr/>
          </p:nvSpPr>
          <p:spPr>
            <a:xfrm>
              <a:off x="3051526" y="9903240"/>
              <a:ext cx="183501" cy="172706"/>
            </a:xfrm>
            <a:prstGeom prst="star5">
              <a:avLst/>
            </a:prstGeom>
            <a:solidFill>
              <a:srgbClr val="204E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04251" y="7501242"/>
              <a:ext cx="514350" cy="35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latin typeface="Helvetica"/>
                </a:rPr>
                <a:t>Oz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716489" y="8754353"/>
              <a:ext cx="88106" cy="128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6" name="5-Point Star 165"/>
            <p:cNvSpPr/>
            <p:nvPr/>
          </p:nvSpPr>
          <p:spPr>
            <a:xfrm>
              <a:off x="4844607" y="9881809"/>
              <a:ext cx="183501" cy="172706"/>
            </a:xfrm>
            <a:prstGeom prst="star5">
              <a:avLst/>
            </a:prstGeom>
            <a:solidFill>
              <a:srgbClr val="204E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7" name="5-Point Star 166"/>
            <p:cNvSpPr/>
            <p:nvPr/>
          </p:nvSpPr>
          <p:spPr>
            <a:xfrm>
              <a:off x="5230390" y="1737475"/>
              <a:ext cx="183501" cy="172706"/>
            </a:xfrm>
            <a:prstGeom prst="star5">
              <a:avLst/>
            </a:prstGeom>
            <a:solidFill>
              <a:srgbClr val="204E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8" name="5-Point Star 167"/>
            <p:cNvSpPr/>
            <p:nvPr/>
          </p:nvSpPr>
          <p:spPr>
            <a:xfrm>
              <a:off x="3371110" y="1370496"/>
              <a:ext cx="183501" cy="172706"/>
            </a:xfrm>
            <a:prstGeom prst="star5">
              <a:avLst/>
            </a:prstGeom>
            <a:solidFill>
              <a:srgbClr val="204EE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9" name="TextBox 168"/>
            <p:cNvSpPr txBox="1"/>
            <p:nvPr/>
          </p:nvSpPr>
          <p:spPr>
            <a:xfrm rot="16200000">
              <a:off x="5791319" y="4933834"/>
              <a:ext cx="1096609" cy="5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"/>
                </a:rPr>
                <a:t>Voltage (uV)</a:t>
              </a:r>
            </a:p>
          </p:txBody>
        </p:sp>
      </p:grpSp>
      <p:grpSp>
        <p:nvGrpSpPr>
          <p:cNvPr id="3" name="Group 169"/>
          <p:cNvGrpSpPr/>
          <p:nvPr/>
        </p:nvGrpSpPr>
        <p:grpSpPr>
          <a:xfrm>
            <a:off x="2255064" y="1729439"/>
            <a:ext cx="3597023" cy="4040748"/>
            <a:chOff x="1030310" y="1994093"/>
            <a:chExt cx="1996225" cy="2242477"/>
          </a:xfrm>
        </p:grpSpPr>
        <p:sp>
          <p:nvSpPr>
            <p:cNvPr id="171" name="Oval 170"/>
            <p:cNvSpPr/>
            <p:nvPr/>
          </p:nvSpPr>
          <p:spPr>
            <a:xfrm>
              <a:off x="1654081" y="2233497"/>
              <a:ext cx="130142" cy="1271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9144" rIns="18288" bIns="9144"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Donut 171"/>
            <p:cNvSpPr/>
            <p:nvPr/>
          </p:nvSpPr>
          <p:spPr>
            <a:xfrm rot="5400000">
              <a:off x="2368175" y="2146583"/>
              <a:ext cx="276985" cy="277572"/>
            </a:xfrm>
            <a:prstGeom prst="donut">
              <a:avLst>
                <a:gd name="adj" fmla="val 2654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9144" rIns="18288" bIns="9144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374744" y="1999993"/>
              <a:ext cx="660620" cy="577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162806" y="1994093"/>
              <a:ext cx="660620" cy="577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onut 174"/>
            <p:cNvSpPr/>
            <p:nvPr/>
          </p:nvSpPr>
          <p:spPr>
            <a:xfrm rot="5400000">
              <a:off x="2376604" y="2827596"/>
              <a:ext cx="276985" cy="277572"/>
            </a:xfrm>
            <a:prstGeom prst="donut">
              <a:avLst>
                <a:gd name="adj" fmla="val 2654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9144" rIns="18288" bIns="9144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383172" y="2681006"/>
              <a:ext cx="660620" cy="577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171234" y="2675106"/>
              <a:ext cx="660620" cy="577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2041433" y="2302574"/>
              <a:ext cx="101141" cy="6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2056604" y="2980211"/>
              <a:ext cx="101141" cy="6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030310" y="2987899"/>
              <a:ext cx="218941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234226" y="3462271"/>
              <a:ext cx="1792309" cy="21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2038300" y="3892725"/>
              <a:ext cx="130142" cy="1271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9144" rIns="18288" bIns="9144"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1758963" y="3659221"/>
              <a:ext cx="660620" cy="577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Title 1"/>
          <p:cNvSpPr>
            <a:spLocks noGrp="1"/>
          </p:cNvSpPr>
          <p:nvPr>
            <p:ph type="title"/>
          </p:nvPr>
        </p:nvSpPr>
        <p:spPr>
          <a:xfrm>
            <a:off x="1909949" y="190012"/>
            <a:ext cx="4281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Post-</a:t>
            </a:r>
            <a:r>
              <a:rPr lang="en-US" dirty="0" err="1" smtClean="0"/>
              <a:t>Stim</a:t>
            </a:r>
            <a:r>
              <a:rPr lang="en-US" dirty="0" smtClean="0"/>
              <a:t>. ERP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3407841" y="1510959"/>
            <a:ext cx="5854440" cy="4110541"/>
            <a:chOff x="36701" y="3566151"/>
            <a:chExt cx="7492397" cy="2998434"/>
          </a:xfrm>
        </p:grpSpPr>
        <p:grpSp>
          <p:nvGrpSpPr>
            <p:cNvPr id="3" name="Group 103"/>
            <p:cNvGrpSpPr>
              <a:grpSpLocks/>
            </p:cNvGrpSpPr>
            <p:nvPr/>
          </p:nvGrpSpPr>
          <p:grpSpPr bwMode="auto">
            <a:xfrm>
              <a:off x="36701" y="3566151"/>
              <a:ext cx="7492397" cy="2952208"/>
              <a:chOff x="17754600" y="30022790"/>
              <a:chExt cx="16629466" cy="6552465"/>
            </a:xfrm>
          </p:grpSpPr>
          <p:grpSp>
            <p:nvGrpSpPr>
              <p:cNvPr id="4" name="Group 47"/>
              <p:cNvGrpSpPr>
                <a:grpSpLocks/>
              </p:cNvGrpSpPr>
              <p:nvPr/>
            </p:nvGrpSpPr>
            <p:grpSpPr bwMode="auto">
              <a:xfrm>
                <a:off x="17754600" y="30022790"/>
                <a:ext cx="15427709" cy="6479088"/>
                <a:chOff x="21105812" y="24612600"/>
                <a:chExt cx="8994775" cy="3777486"/>
              </a:xfrm>
            </p:grpSpPr>
            <p:grpSp>
              <p:nvGrpSpPr>
                <p:cNvPr id="5" name="Group 66"/>
                <p:cNvGrpSpPr>
                  <a:grpSpLocks noChangeAspect="1"/>
                </p:cNvGrpSpPr>
                <p:nvPr/>
              </p:nvGrpSpPr>
              <p:grpSpPr bwMode="auto">
                <a:xfrm>
                  <a:off x="21105812" y="24612600"/>
                  <a:ext cx="8994775" cy="3735387"/>
                  <a:chOff x="29" y="1335"/>
                  <a:chExt cx="5666" cy="2353"/>
                </a:xfrm>
              </p:grpSpPr>
              <p:sp>
                <p:nvSpPr>
                  <p:cNvPr id="88" name="AutoShape 65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29" y="1335"/>
                    <a:ext cx="5666" cy="235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89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1510"/>
                    <a:ext cx="4393" cy="191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>
                      <a:latin typeface="Calibri" pitchFamily="34" charset="0"/>
                    </a:endParaRPr>
                  </a:p>
                </p:txBody>
              </p:sp>
              <p:sp>
                <p:nvSpPr>
                  <p:cNvPr id="90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764" y="1510"/>
                    <a:ext cx="4393" cy="1918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>
                      <a:latin typeface="Calibri" pitchFamily="34" charset="0"/>
                    </a:endParaRPr>
                  </a:p>
                </p:txBody>
              </p:sp>
              <p:sp>
                <p:nvSpPr>
                  <p:cNvPr id="91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3428"/>
                    <a:ext cx="4393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92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1510"/>
                    <a:ext cx="1" cy="1918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93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3428"/>
                    <a:ext cx="4393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94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1510"/>
                    <a:ext cx="1" cy="1918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95" name="Line 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64" y="3383"/>
                    <a:ext cx="1" cy="45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96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1510"/>
                    <a:ext cx="1" cy="40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97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623" y="3441"/>
                    <a:ext cx="428" cy="1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00000"/>
                        </a:solidFill>
                        <a:latin typeface="Helvetica"/>
                      </a:rPr>
                      <a:t>-100</a:t>
                    </a:r>
                    <a:endParaRPr lang="en-US" sz="1600"/>
                  </a:p>
                </p:txBody>
              </p:sp>
              <p:sp>
                <p:nvSpPr>
                  <p:cNvPr id="98" name="Line 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61" y="3383"/>
                    <a:ext cx="1" cy="45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99" name="Line 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57" y="3383"/>
                    <a:ext cx="1" cy="45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00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5045" y="3441"/>
                    <a:ext cx="356" cy="1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00000"/>
                        </a:solidFill>
                        <a:latin typeface="Helvetica"/>
                      </a:rPr>
                      <a:t>100</a:t>
                    </a:r>
                    <a:endParaRPr lang="en-US" sz="1600"/>
                  </a:p>
                </p:txBody>
              </p:sp>
              <p:sp>
                <p:nvSpPr>
                  <p:cNvPr id="101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1510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02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314" y="1442"/>
                    <a:ext cx="370" cy="1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Helvetica"/>
                      </a:rPr>
                      <a:t>-0.3</a:t>
                    </a:r>
                    <a:endParaRPr lang="en-US" sz="1600" dirty="0"/>
                  </a:p>
                </p:txBody>
              </p:sp>
              <p:sp>
                <p:nvSpPr>
                  <p:cNvPr id="103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1698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04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1891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05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2083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0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538" y="2016"/>
                    <a:ext cx="119" cy="1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00000"/>
                        </a:solidFill>
                        <a:latin typeface="Helvetica"/>
                      </a:rPr>
                      <a:t>0</a:t>
                    </a:r>
                    <a:endParaRPr lang="en-US" sz="1600"/>
                  </a:p>
                </p:txBody>
              </p:sp>
              <p:sp>
                <p:nvSpPr>
                  <p:cNvPr id="107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2276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08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2469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09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2657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1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489" y="2589"/>
                    <a:ext cx="298" cy="1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00000"/>
                        </a:solidFill>
                        <a:latin typeface="Helvetica"/>
                      </a:rPr>
                      <a:t>0.3</a:t>
                    </a:r>
                    <a:endParaRPr lang="en-US" sz="1600"/>
                  </a:p>
                </p:txBody>
              </p:sp>
              <p:sp>
                <p:nvSpPr>
                  <p:cNvPr id="111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2850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12" name="Line 108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3043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13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3235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14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489" y="3167"/>
                    <a:ext cx="298" cy="14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00000"/>
                        </a:solidFill>
                        <a:latin typeface="Helvetica"/>
                      </a:rPr>
                      <a:t>0.6</a:t>
                    </a:r>
                    <a:endParaRPr lang="en-US" sz="1600"/>
                  </a:p>
                </p:txBody>
              </p:sp>
              <p:sp>
                <p:nvSpPr>
                  <p:cNvPr id="115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3428"/>
                    <a:ext cx="40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16" name="Line 1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12" y="3428"/>
                    <a:ext cx="45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17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3428"/>
                    <a:ext cx="4393" cy="1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18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764" y="1510"/>
                    <a:ext cx="1" cy="1918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120" name="Freeform 122"/>
                  <p:cNvSpPr>
                    <a:spLocks/>
                  </p:cNvSpPr>
                  <p:nvPr/>
                </p:nvSpPr>
                <p:spPr bwMode="auto">
                  <a:xfrm>
                    <a:off x="764" y="1613"/>
                    <a:ext cx="4398" cy="1667"/>
                  </a:xfrm>
                  <a:custGeom>
                    <a:avLst/>
                    <a:gdLst>
                      <a:gd name="T0" fmla="*/ 0 w 4398"/>
                      <a:gd name="T1" fmla="*/ 417 h 1667"/>
                      <a:gd name="T2" fmla="*/ 108 w 4398"/>
                      <a:gd name="T3" fmla="*/ 430 h 1667"/>
                      <a:gd name="T4" fmla="*/ 220 w 4398"/>
                      <a:gd name="T5" fmla="*/ 475 h 1667"/>
                      <a:gd name="T6" fmla="*/ 327 w 4398"/>
                      <a:gd name="T7" fmla="*/ 542 h 1667"/>
                      <a:gd name="T8" fmla="*/ 439 w 4398"/>
                      <a:gd name="T9" fmla="*/ 632 h 1667"/>
                      <a:gd name="T10" fmla="*/ 547 w 4398"/>
                      <a:gd name="T11" fmla="*/ 739 h 1667"/>
                      <a:gd name="T12" fmla="*/ 659 w 4398"/>
                      <a:gd name="T13" fmla="*/ 878 h 1667"/>
                      <a:gd name="T14" fmla="*/ 767 w 4398"/>
                      <a:gd name="T15" fmla="*/ 1040 h 1667"/>
                      <a:gd name="T16" fmla="*/ 879 w 4398"/>
                      <a:gd name="T17" fmla="*/ 1214 h 1667"/>
                      <a:gd name="T18" fmla="*/ 986 w 4398"/>
                      <a:gd name="T19" fmla="*/ 1385 h 1667"/>
                      <a:gd name="T20" fmla="*/ 1098 w 4398"/>
                      <a:gd name="T21" fmla="*/ 1537 h 1667"/>
                      <a:gd name="T22" fmla="*/ 1206 w 4398"/>
                      <a:gd name="T23" fmla="*/ 1640 h 1667"/>
                      <a:gd name="T24" fmla="*/ 1318 w 4398"/>
                      <a:gd name="T25" fmla="*/ 1667 h 1667"/>
                      <a:gd name="T26" fmla="*/ 1426 w 4398"/>
                      <a:gd name="T27" fmla="*/ 1618 h 1667"/>
                      <a:gd name="T28" fmla="*/ 1538 w 4398"/>
                      <a:gd name="T29" fmla="*/ 1470 h 1667"/>
                      <a:gd name="T30" fmla="*/ 1645 w 4398"/>
                      <a:gd name="T31" fmla="*/ 1237 h 1667"/>
                      <a:gd name="T32" fmla="*/ 1757 w 4398"/>
                      <a:gd name="T33" fmla="*/ 932 h 1667"/>
                      <a:gd name="T34" fmla="*/ 1865 w 4398"/>
                      <a:gd name="T35" fmla="*/ 605 h 1667"/>
                      <a:gd name="T36" fmla="*/ 1977 w 4398"/>
                      <a:gd name="T37" fmla="*/ 300 h 1667"/>
                      <a:gd name="T38" fmla="*/ 2085 w 4398"/>
                      <a:gd name="T39" fmla="*/ 81 h 1667"/>
                      <a:gd name="T40" fmla="*/ 2197 w 4398"/>
                      <a:gd name="T41" fmla="*/ 0 h 1667"/>
                      <a:gd name="T42" fmla="*/ 2304 w 4398"/>
                      <a:gd name="T43" fmla="*/ 72 h 1667"/>
                      <a:gd name="T44" fmla="*/ 2416 w 4398"/>
                      <a:gd name="T45" fmla="*/ 278 h 1667"/>
                      <a:gd name="T46" fmla="*/ 2524 w 4398"/>
                      <a:gd name="T47" fmla="*/ 565 h 1667"/>
                      <a:gd name="T48" fmla="*/ 2636 w 4398"/>
                      <a:gd name="T49" fmla="*/ 860 h 1667"/>
                      <a:gd name="T50" fmla="*/ 2743 w 4398"/>
                      <a:gd name="T51" fmla="*/ 1111 h 1667"/>
                      <a:gd name="T52" fmla="*/ 2856 w 4398"/>
                      <a:gd name="T53" fmla="*/ 1259 h 1667"/>
                      <a:gd name="T54" fmla="*/ 2963 w 4398"/>
                      <a:gd name="T55" fmla="*/ 1291 h 1667"/>
                      <a:gd name="T56" fmla="*/ 3075 w 4398"/>
                      <a:gd name="T57" fmla="*/ 1228 h 1667"/>
                      <a:gd name="T58" fmla="*/ 3183 w 4398"/>
                      <a:gd name="T59" fmla="*/ 1102 h 1667"/>
                      <a:gd name="T60" fmla="*/ 3295 w 4398"/>
                      <a:gd name="T61" fmla="*/ 954 h 1667"/>
                      <a:gd name="T62" fmla="*/ 3402 w 4398"/>
                      <a:gd name="T63" fmla="*/ 811 h 1667"/>
                      <a:gd name="T64" fmla="*/ 3515 w 4398"/>
                      <a:gd name="T65" fmla="*/ 695 h 1667"/>
                      <a:gd name="T66" fmla="*/ 3622 w 4398"/>
                      <a:gd name="T67" fmla="*/ 600 h 1667"/>
                      <a:gd name="T68" fmla="*/ 3734 w 4398"/>
                      <a:gd name="T69" fmla="*/ 520 h 1667"/>
                      <a:gd name="T70" fmla="*/ 3842 w 4398"/>
                      <a:gd name="T71" fmla="*/ 448 h 1667"/>
                      <a:gd name="T72" fmla="*/ 3954 w 4398"/>
                      <a:gd name="T73" fmla="*/ 376 h 1667"/>
                      <a:gd name="T74" fmla="*/ 4061 w 4398"/>
                      <a:gd name="T75" fmla="*/ 305 h 1667"/>
                      <a:gd name="T76" fmla="*/ 4173 w 4398"/>
                      <a:gd name="T77" fmla="*/ 242 h 1667"/>
                      <a:gd name="T78" fmla="*/ 4281 w 4398"/>
                      <a:gd name="T79" fmla="*/ 202 h 1667"/>
                      <a:gd name="T80" fmla="*/ 4393 w 4398"/>
                      <a:gd name="T81" fmla="*/ 202 h 1667"/>
                      <a:gd name="T82" fmla="*/ 4398 w 4398"/>
                      <a:gd name="T83" fmla="*/ 202 h 1667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398"/>
                      <a:gd name="T127" fmla="*/ 0 h 1667"/>
                      <a:gd name="T128" fmla="*/ 4398 w 4398"/>
                      <a:gd name="T129" fmla="*/ 1667 h 1667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398" h="1667">
                        <a:moveTo>
                          <a:pt x="0" y="417"/>
                        </a:moveTo>
                        <a:lnTo>
                          <a:pt x="108" y="430"/>
                        </a:lnTo>
                        <a:lnTo>
                          <a:pt x="220" y="475"/>
                        </a:lnTo>
                        <a:lnTo>
                          <a:pt x="327" y="542"/>
                        </a:lnTo>
                        <a:lnTo>
                          <a:pt x="439" y="632"/>
                        </a:lnTo>
                        <a:lnTo>
                          <a:pt x="547" y="739"/>
                        </a:lnTo>
                        <a:lnTo>
                          <a:pt x="659" y="878"/>
                        </a:lnTo>
                        <a:lnTo>
                          <a:pt x="767" y="1040"/>
                        </a:lnTo>
                        <a:lnTo>
                          <a:pt x="879" y="1214"/>
                        </a:lnTo>
                        <a:lnTo>
                          <a:pt x="986" y="1385"/>
                        </a:lnTo>
                        <a:lnTo>
                          <a:pt x="1098" y="1537"/>
                        </a:lnTo>
                        <a:lnTo>
                          <a:pt x="1206" y="1640"/>
                        </a:lnTo>
                        <a:lnTo>
                          <a:pt x="1318" y="1667"/>
                        </a:lnTo>
                        <a:lnTo>
                          <a:pt x="1426" y="1618"/>
                        </a:lnTo>
                        <a:lnTo>
                          <a:pt x="1538" y="1470"/>
                        </a:lnTo>
                        <a:lnTo>
                          <a:pt x="1645" y="1237"/>
                        </a:lnTo>
                        <a:lnTo>
                          <a:pt x="1757" y="932"/>
                        </a:lnTo>
                        <a:lnTo>
                          <a:pt x="1865" y="605"/>
                        </a:lnTo>
                        <a:lnTo>
                          <a:pt x="1977" y="300"/>
                        </a:lnTo>
                        <a:lnTo>
                          <a:pt x="2085" y="81"/>
                        </a:lnTo>
                        <a:lnTo>
                          <a:pt x="2197" y="0"/>
                        </a:lnTo>
                        <a:lnTo>
                          <a:pt x="2304" y="72"/>
                        </a:lnTo>
                        <a:lnTo>
                          <a:pt x="2416" y="278"/>
                        </a:lnTo>
                        <a:lnTo>
                          <a:pt x="2524" y="565"/>
                        </a:lnTo>
                        <a:lnTo>
                          <a:pt x="2636" y="860"/>
                        </a:lnTo>
                        <a:lnTo>
                          <a:pt x="2743" y="1111"/>
                        </a:lnTo>
                        <a:lnTo>
                          <a:pt x="2856" y="1259"/>
                        </a:lnTo>
                        <a:lnTo>
                          <a:pt x="2963" y="1291"/>
                        </a:lnTo>
                        <a:lnTo>
                          <a:pt x="3075" y="1228"/>
                        </a:lnTo>
                        <a:lnTo>
                          <a:pt x="3183" y="1102"/>
                        </a:lnTo>
                        <a:lnTo>
                          <a:pt x="3295" y="954"/>
                        </a:lnTo>
                        <a:lnTo>
                          <a:pt x="3402" y="811"/>
                        </a:lnTo>
                        <a:lnTo>
                          <a:pt x="3515" y="695"/>
                        </a:lnTo>
                        <a:lnTo>
                          <a:pt x="3622" y="600"/>
                        </a:lnTo>
                        <a:lnTo>
                          <a:pt x="3734" y="520"/>
                        </a:lnTo>
                        <a:lnTo>
                          <a:pt x="3842" y="448"/>
                        </a:lnTo>
                        <a:lnTo>
                          <a:pt x="3954" y="376"/>
                        </a:lnTo>
                        <a:lnTo>
                          <a:pt x="4061" y="305"/>
                        </a:lnTo>
                        <a:lnTo>
                          <a:pt x="4173" y="242"/>
                        </a:lnTo>
                        <a:lnTo>
                          <a:pt x="4281" y="202"/>
                        </a:lnTo>
                        <a:lnTo>
                          <a:pt x="4393" y="202"/>
                        </a:lnTo>
                        <a:lnTo>
                          <a:pt x="4398" y="202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prstDash val="sys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>
                      <a:latin typeface="Calibri" pitchFamily="34" charset="0"/>
                    </a:endParaRPr>
                  </a:p>
                </p:txBody>
              </p:sp>
              <p:sp>
                <p:nvSpPr>
                  <p:cNvPr id="121" name="Freeform 123"/>
                  <p:cNvSpPr>
                    <a:spLocks/>
                  </p:cNvSpPr>
                  <p:nvPr/>
                </p:nvSpPr>
                <p:spPr bwMode="auto">
                  <a:xfrm>
                    <a:off x="764" y="2016"/>
                    <a:ext cx="4398" cy="780"/>
                  </a:xfrm>
                  <a:custGeom>
                    <a:avLst/>
                    <a:gdLst>
                      <a:gd name="T0" fmla="*/ 0 w 4398"/>
                      <a:gd name="T1" fmla="*/ 628 h 780"/>
                      <a:gd name="T2" fmla="*/ 108 w 4398"/>
                      <a:gd name="T3" fmla="*/ 690 h 780"/>
                      <a:gd name="T4" fmla="*/ 220 w 4398"/>
                      <a:gd name="T5" fmla="*/ 713 h 780"/>
                      <a:gd name="T6" fmla="*/ 327 w 4398"/>
                      <a:gd name="T7" fmla="*/ 699 h 780"/>
                      <a:gd name="T8" fmla="*/ 439 w 4398"/>
                      <a:gd name="T9" fmla="*/ 659 h 780"/>
                      <a:gd name="T10" fmla="*/ 547 w 4398"/>
                      <a:gd name="T11" fmla="*/ 596 h 780"/>
                      <a:gd name="T12" fmla="*/ 659 w 4398"/>
                      <a:gd name="T13" fmla="*/ 516 h 780"/>
                      <a:gd name="T14" fmla="*/ 767 w 4398"/>
                      <a:gd name="T15" fmla="*/ 413 h 780"/>
                      <a:gd name="T16" fmla="*/ 879 w 4398"/>
                      <a:gd name="T17" fmla="*/ 292 h 780"/>
                      <a:gd name="T18" fmla="*/ 986 w 4398"/>
                      <a:gd name="T19" fmla="*/ 157 h 780"/>
                      <a:gd name="T20" fmla="*/ 1098 w 4398"/>
                      <a:gd name="T21" fmla="*/ 50 h 780"/>
                      <a:gd name="T22" fmla="*/ 1206 w 4398"/>
                      <a:gd name="T23" fmla="*/ 0 h 780"/>
                      <a:gd name="T24" fmla="*/ 1318 w 4398"/>
                      <a:gd name="T25" fmla="*/ 23 h 780"/>
                      <a:gd name="T26" fmla="*/ 1426 w 4398"/>
                      <a:gd name="T27" fmla="*/ 126 h 780"/>
                      <a:gd name="T28" fmla="*/ 1538 w 4398"/>
                      <a:gd name="T29" fmla="*/ 274 h 780"/>
                      <a:gd name="T30" fmla="*/ 1645 w 4398"/>
                      <a:gd name="T31" fmla="*/ 422 h 780"/>
                      <a:gd name="T32" fmla="*/ 1757 w 4398"/>
                      <a:gd name="T33" fmla="*/ 529 h 780"/>
                      <a:gd name="T34" fmla="*/ 1865 w 4398"/>
                      <a:gd name="T35" fmla="*/ 578 h 780"/>
                      <a:gd name="T36" fmla="*/ 1977 w 4398"/>
                      <a:gd name="T37" fmla="*/ 587 h 780"/>
                      <a:gd name="T38" fmla="*/ 2085 w 4398"/>
                      <a:gd name="T39" fmla="*/ 578 h 780"/>
                      <a:gd name="T40" fmla="*/ 2197 w 4398"/>
                      <a:gd name="T41" fmla="*/ 587 h 780"/>
                      <a:gd name="T42" fmla="*/ 2304 w 4398"/>
                      <a:gd name="T43" fmla="*/ 619 h 780"/>
                      <a:gd name="T44" fmla="*/ 2416 w 4398"/>
                      <a:gd name="T45" fmla="*/ 664 h 780"/>
                      <a:gd name="T46" fmla="*/ 2524 w 4398"/>
                      <a:gd name="T47" fmla="*/ 699 h 780"/>
                      <a:gd name="T48" fmla="*/ 2636 w 4398"/>
                      <a:gd name="T49" fmla="*/ 690 h 780"/>
                      <a:gd name="T50" fmla="*/ 2743 w 4398"/>
                      <a:gd name="T51" fmla="*/ 632 h 780"/>
                      <a:gd name="T52" fmla="*/ 2856 w 4398"/>
                      <a:gd name="T53" fmla="*/ 520 h 780"/>
                      <a:gd name="T54" fmla="*/ 2963 w 4398"/>
                      <a:gd name="T55" fmla="*/ 377 h 780"/>
                      <a:gd name="T56" fmla="*/ 3075 w 4398"/>
                      <a:gd name="T57" fmla="*/ 238 h 780"/>
                      <a:gd name="T58" fmla="*/ 3183 w 4398"/>
                      <a:gd name="T59" fmla="*/ 130 h 780"/>
                      <a:gd name="T60" fmla="*/ 3295 w 4398"/>
                      <a:gd name="T61" fmla="*/ 63 h 780"/>
                      <a:gd name="T62" fmla="*/ 3402 w 4398"/>
                      <a:gd name="T63" fmla="*/ 45 h 780"/>
                      <a:gd name="T64" fmla="*/ 3515 w 4398"/>
                      <a:gd name="T65" fmla="*/ 63 h 780"/>
                      <a:gd name="T66" fmla="*/ 3622 w 4398"/>
                      <a:gd name="T67" fmla="*/ 99 h 780"/>
                      <a:gd name="T68" fmla="*/ 3734 w 4398"/>
                      <a:gd name="T69" fmla="*/ 126 h 780"/>
                      <a:gd name="T70" fmla="*/ 3842 w 4398"/>
                      <a:gd name="T71" fmla="*/ 148 h 780"/>
                      <a:gd name="T72" fmla="*/ 3954 w 4398"/>
                      <a:gd name="T73" fmla="*/ 171 h 780"/>
                      <a:gd name="T74" fmla="*/ 4061 w 4398"/>
                      <a:gd name="T75" fmla="*/ 220 h 780"/>
                      <a:gd name="T76" fmla="*/ 4173 w 4398"/>
                      <a:gd name="T77" fmla="*/ 323 h 780"/>
                      <a:gd name="T78" fmla="*/ 4281 w 4398"/>
                      <a:gd name="T79" fmla="*/ 507 h 780"/>
                      <a:gd name="T80" fmla="*/ 4393 w 4398"/>
                      <a:gd name="T81" fmla="*/ 767 h 780"/>
                      <a:gd name="T82" fmla="*/ 4398 w 4398"/>
                      <a:gd name="T83" fmla="*/ 780 h 78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398"/>
                      <a:gd name="T127" fmla="*/ 0 h 780"/>
                      <a:gd name="T128" fmla="*/ 4398 w 4398"/>
                      <a:gd name="T129" fmla="*/ 780 h 780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398" h="780">
                        <a:moveTo>
                          <a:pt x="0" y="628"/>
                        </a:moveTo>
                        <a:lnTo>
                          <a:pt x="108" y="690"/>
                        </a:lnTo>
                        <a:lnTo>
                          <a:pt x="220" y="713"/>
                        </a:lnTo>
                        <a:lnTo>
                          <a:pt x="327" y="699"/>
                        </a:lnTo>
                        <a:lnTo>
                          <a:pt x="439" y="659"/>
                        </a:lnTo>
                        <a:lnTo>
                          <a:pt x="547" y="596"/>
                        </a:lnTo>
                        <a:lnTo>
                          <a:pt x="659" y="516"/>
                        </a:lnTo>
                        <a:lnTo>
                          <a:pt x="767" y="413"/>
                        </a:lnTo>
                        <a:lnTo>
                          <a:pt x="879" y="292"/>
                        </a:lnTo>
                        <a:lnTo>
                          <a:pt x="986" y="157"/>
                        </a:lnTo>
                        <a:lnTo>
                          <a:pt x="1098" y="50"/>
                        </a:lnTo>
                        <a:lnTo>
                          <a:pt x="1206" y="0"/>
                        </a:lnTo>
                        <a:lnTo>
                          <a:pt x="1318" y="23"/>
                        </a:lnTo>
                        <a:lnTo>
                          <a:pt x="1426" y="126"/>
                        </a:lnTo>
                        <a:lnTo>
                          <a:pt x="1538" y="274"/>
                        </a:lnTo>
                        <a:lnTo>
                          <a:pt x="1645" y="422"/>
                        </a:lnTo>
                        <a:lnTo>
                          <a:pt x="1757" y="529"/>
                        </a:lnTo>
                        <a:lnTo>
                          <a:pt x="1865" y="578"/>
                        </a:lnTo>
                        <a:lnTo>
                          <a:pt x="1977" y="587"/>
                        </a:lnTo>
                        <a:lnTo>
                          <a:pt x="2085" y="578"/>
                        </a:lnTo>
                        <a:lnTo>
                          <a:pt x="2197" y="587"/>
                        </a:lnTo>
                        <a:lnTo>
                          <a:pt x="2304" y="619"/>
                        </a:lnTo>
                        <a:lnTo>
                          <a:pt x="2416" y="664"/>
                        </a:lnTo>
                        <a:lnTo>
                          <a:pt x="2524" y="699"/>
                        </a:lnTo>
                        <a:lnTo>
                          <a:pt x="2636" y="690"/>
                        </a:lnTo>
                        <a:lnTo>
                          <a:pt x="2743" y="632"/>
                        </a:lnTo>
                        <a:lnTo>
                          <a:pt x="2856" y="520"/>
                        </a:lnTo>
                        <a:lnTo>
                          <a:pt x="2963" y="377"/>
                        </a:lnTo>
                        <a:lnTo>
                          <a:pt x="3075" y="238"/>
                        </a:lnTo>
                        <a:lnTo>
                          <a:pt x="3183" y="130"/>
                        </a:lnTo>
                        <a:lnTo>
                          <a:pt x="3295" y="63"/>
                        </a:lnTo>
                        <a:lnTo>
                          <a:pt x="3402" y="45"/>
                        </a:lnTo>
                        <a:lnTo>
                          <a:pt x="3515" y="63"/>
                        </a:lnTo>
                        <a:lnTo>
                          <a:pt x="3622" y="99"/>
                        </a:lnTo>
                        <a:lnTo>
                          <a:pt x="3734" y="126"/>
                        </a:lnTo>
                        <a:lnTo>
                          <a:pt x="3842" y="148"/>
                        </a:lnTo>
                        <a:lnTo>
                          <a:pt x="3954" y="171"/>
                        </a:lnTo>
                        <a:lnTo>
                          <a:pt x="4061" y="220"/>
                        </a:lnTo>
                        <a:lnTo>
                          <a:pt x="4173" y="323"/>
                        </a:lnTo>
                        <a:lnTo>
                          <a:pt x="4281" y="507"/>
                        </a:lnTo>
                        <a:lnTo>
                          <a:pt x="4393" y="767"/>
                        </a:lnTo>
                        <a:lnTo>
                          <a:pt x="4398" y="780"/>
                        </a:ln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600">
                      <a:latin typeface="Calibri" pitchFamily="34" charset="0"/>
                    </a:endParaRPr>
                  </a:p>
                </p:txBody>
              </p:sp>
            </p:grpSp>
            <p:cxnSp>
              <p:nvCxnSpPr>
                <p:cNvPr id="86" name="Straight Connector 85"/>
                <p:cNvCxnSpPr/>
                <p:nvPr/>
              </p:nvCxnSpPr>
              <p:spPr>
                <a:xfrm rot="16200000" flipH="1">
                  <a:off x="23986990" y="26604335"/>
                  <a:ext cx="3567854" cy="364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1"/>
                <p:cNvSpPr txBox="1">
                  <a:spLocks noChangeArrowheads="1"/>
                </p:cNvSpPr>
                <p:nvPr/>
              </p:nvSpPr>
              <p:spPr bwMode="auto">
                <a:xfrm>
                  <a:off x="25193891" y="27992567"/>
                  <a:ext cx="1043187" cy="3195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 sz="1600">
                    <a:latin typeface="Calibri" pitchFamily="34" charset="0"/>
                  </a:endParaRPr>
                </a:p>
              </p:txBody>
            </p:sp>
          </p:grpSp>
          <p:sp>
            <p:nvSpPr>
              <p:cNvPr id="69" name="Oval 68"/>
              <p:cNvSpPr/>
              <p:nvPr/>
            </p:nvSpPr>
            <p:spPr>
              <a:xfrm>
                <a:off x="25615414" y="36195190"/>
                <a:ext cx="268908" cy="27143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212" tIns="14106" rIns="28212" bIns="14106" anchor="ctr"/>
              <a:lstStyle/>
              <a:p>
                <a:pPr algn="ctr" defTabSz="1044976">
                  <a:defRPr/>
                </a:pPr>
                <a:endParaRPr lang="en-US" sz="1600" b="1" dirty="0"/>
              </a:p>
            </p:txBody>
          </p:sp>
          <p:sp>
            <p:nvSpPr>
              <p:cNvPr id="70" name="TextBox 64"/>
              <p:cNvSpPr txBox="1">
                <a:spLocks noChangeArrowheads="1"/>
              </p:cNvSpPr>
              <p:nvPr/>
            </p:nvSpPr>
            <p:spPr bwMode="auto">
              <a:xfrm rot="16200000">
                <a:off x="17133830" y="32255144"/>
                <a:ext cx="2839599" cy="9616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Helvetica"/>
                  </a:rPr>
                  <a:t>Voltage (uV)</a:t>
                </a:r>
              </a:p>
            </p:txBody>
          </p:sp>
          <p:grpSp>
            <p:nvGrpSpPr>
              <p:cNvPr id="6" name="Group 89"/>
              <p:cNvGrpSpPr/>
              <p:nvPr/>
            </p:nvGrpSpPr>
            <p:grpSpPr>
              <a:xfrm>
                <a:off x="28438217" y="33680400"/>
                <a:ext cx="5945849" cy="1905000"/>
                <a:chOff x="27523817" y="28803600"/>
                <a:chExt cx="5945849" cy="1905000"/>
              </a:xfrm>
              <a:solidFill>
                <a:schemeClr val="bg1"/>
              </a:solidFill>
            </p:grpSpPr>
            <p:sp>
              <p:nvSpPr>
                <p:cNvPr id="78" name="Rectangle 583"/>
                <p:cNvSpPr>
                  <a:spLocks noChangeArrowheads="1"/>
                </p:cNvSpPr>
                <p:nvPr/>
              </p:nvSpPr>
              <p:spPr bwMode="auto">
                <a:xfrm>
                  <a:off x="28041600" y="28803600"/>
                  <a:ext cx="3824520" cy="19050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1044976">
                    <a:defRPr/>
                  </a:pPr>
                  <a:endParaRPr lang="en-US" sz="1600" b="1" dirty="0"/>
                </a:p>
              </p:txBody>
            </p:sp>
            <p:sp>
              <p:nvSpPr>
                <p:cNvPr id="79" name="Rectangle 589"/>
                <p:cNvSpPr>
                  <a:spLocks noChangeArrowheads="1"/>
                </p:cNvSpPr>
                <p:nvPr/>
              </p:nvSpPr>
              <p:spPr bwMode="auto">
                <a:xfrm>
                  <a:off x="29061907" y="29271226"/>
                  <a:ext cx="4407759" cy="3986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defTabSz="1044976">
                    <a:defRPr/>
                  </a:pPr>
                  <a:r>
                    <a:rPr lang="en-US" sz="1600" b="1" dirty="0">
                      <a:solidFill>
                        <a:srgbClr val="000000"/>
                      </a:solidFill>
                      <a:latin typeface="Helvetica"/>
                    </a:rPr>
                    <a:t>Undetected</a:t>
                  </a:r>
                  <a:endParaRPr lang="en-US" sz="1600" b="1" dirty="0">
                    <a:latin typeface="Helvetica"/>
                  </a:endParaRPr>
                </a:p>
              </p:txBody>
            </p:sp>
            <p:sp>
              <p:nvSpPr>
                <p:cNvPr id="80" name="Rectangle 591"/>
                <p:cNvSpPr>
                  <a:spLocks noChangeArrowheads="1"/>
                </p:cNvSpPr>
                <p:nvPr/>
              </p:nvSpPr>
              <p:spPr bwMode="auto">
                <a:xfrm>
                  <a:off x="29104918" y="29749539"/>
                  <a:ext cx="2458789" cy="3986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1044976">
                    <a:defRPr/>
                  </a:pPr>
                  <a:r>
                    <a:rPr lang="en-US" sz="1600" b="1" dirty="0">
                      <a:solidFill>
                        <a:srgbClr val="000000"/>
                      </a:solidFill>
                      <a:latin typeface="Helvetica"/>
                    </a:rPr>
                    <a:t>Detected</a:t>
                  </a:r>
                  <a:endParaRPr lang="en-US" sz="1600" b="1" dirty="0">
                    <a:latin typeface="Helvetica"/>
                  </a:endParaRPr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27525416" y="29880321"/>
                  <a:ext cx="1389741" cy="2101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7523817" y="29369084"/>
                  <a:ext cx="1389741" cy="2101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66"/>
              <p:cNvSpPr txBox="1">
                <a:spLocks noChangeArrowheads="1"/>
              </p:cNvSpPr>
              <p:nvPr/>
            </p:nvSpPr>
            <p:spPr bwMode="auto">
              <a:xfrm>
                <a:off x="21717001" y="36027128"/>
                <a:ext cx="3403504" cy="548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Helvetica"/>
                  </a:rPr>
                  <a:t>Time (ms)</a:t>
                </a:r>
              </a:p>
            </p:txBody>
          </p:sp>
          <p:sp>
            <p:nvSpPr>
              <p:cNvPr id="73" name="TextBox 67"/>
              <p:cNvSpPr txBox="1">
                <a:spLocks noChangeArrowheads="1"/>
              </p:cNvSpPr>
              <p:nvPr/>
            </p:nvSpPr>
            <p:spPr bwMode="auto">
              <a:xfrm>
                <a:off x="20659959" y="30843515"/>
                <a:ext cx="1381062" cy="548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 u="sng" dirty="0" err="1">
                    <a:latin typeface="Helvetica"/>
                  </a:rPr>
                  <a:t>Pz</a:t>
                </a:r>
                <a:endParaRPr lang="en-US" sz="1600" u="sng" dirty="0">
                  <a:latin typeface="Helvetica"/>
                </a:endParaRPr>
              </a:p>
            </p:txBody>
          </p:sp>
          <p:sp>
            <p:nvSpPr>
              <p:cNvPr id="74" name="Rectangle 77"/>
              <p:cNvSpPr>
                <a:spLocks noChangeArrowheads="1"/>
              </p:cNvSpPr>
              <p:nvPr/>
            </p:nvSpPr>
            <p:spPr bwMode="auto">
              <a:xfrm>
                <a:off x="22402800" y="35764118"/>
                <a:ext cx="842364" cy="398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Helvetica"/>
                  </a:rPr>
                  <a:t>-50</a:t>
                </a:r>
                <a:endParaRPr lang="en-US" sz="1600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auto">
              <a:xfrm>
                <a:off x="28498799" y="35764118"/>
                <a:ext cx="646569" cy="398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Helvetica"/>
                  </a:rPr>
                  <a:t>50</a:t>
                </a:r>
                <a:endParaRPr lang="en-US" sz="1600"/>
              </a:p>
            </p:txBody>
          </p:sp>
          <p:sp>
            <p:nvSpPr>
              <p:cNvPr id="76" name="Line 81"/>
              <p:cNvSpPr>
                <a:spLocks noChangeShapeType="1"/>
              </p:cNvSpPr>
              <p:nvPr/>
            </p:nvSpPr>
            <p:spPr bwMode="auto">
              <a:xfrm flipV="1">
                <a:off x="28651200" y="35615271"/>
                <a:ext cx="2723" cy="1225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77" name="Line 81"/>
              <p:cNvSpPr>
                <a:spLocks noChangeShapeType="1"/>
              </p:cNvSpPr>
              <p:nvPr/>
            </p:nvSpPr>
            <p:spPr bwMode="auto">
              <a:xfrm flipV="1">
                <a:off x="22707600" y="35615271"/>
                <a:ext cx="2723" cy="1225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  <p:sp>
          <p:nvSpPr>
            <p:cNvPr id="67" name="TextBox 61"/>
            <p:cNvSpPr txBox="1">
              <a:spLocks noChangeArrowheads="1"/>
            </p:cNvSpPr>
            <p:nvPr/>
          </p:nvSpPr>
          <p:spPr bwMode="auto">
            <a:xfrm>
              <a:off x="3160538" y="6138021"/>
              <a:ext cx="995050" cy="4265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latin typeface="Helvetica"/>
                </a:rPr>
                <a:t>Target Onset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105400" y="6550224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Mathewson, </a:t>
            </a:r>
            <a:r>
              <a:rPr lang="en-US" sz="1400" dirty="0" err="1"/>
              <a:t>Gratton</a:t>
            </a:r>
            <a:r>
              <a:rPr lang="en-US" sz="1400" dirty="0"/>
              <a:t>, </a:t>
            </a:r>
            <a:r>
              <a:rPr lang="en-US" sz="1400" dirty="0" err="1"/>
              <a:t>Fabiani</a:t>
            </a:r>
            <a:r>
              <a:rPr lang="en-US" sz="1400" dirty="0"/>
              <a:t>, Beck, and Ro, </a:t>
            </a:r>
            <a:r>
              <a:rPr lang="en-US" sz="1400" i="1" dirty="0"/>
              <a:t>Journal of Neuroscience, 2009</a:t>
            </a:r>
            <a:endParaRPr lang="en-US" sz="1400" dirty="0"/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I can normally see fine, I’m just going through a PHASE</a:t>
            </a:r>
          </a:p>
        </p:txBody>
      </p:sp>
    </p:spTree>
    <p:extLst>
      <p:ext uri="{BB962C8B-B14F-4D97-AF65-F5344CB8AC3E}">
        <p14:creationId xmlns:p14="http://schemas.microsoft.com/office/powerpoint/2010/main" val="4024368914"/>
      </p:ext>
    </p:extLst>
  </p:cSld>
  <p:clrMapOvr>
    <a:masterClrMapping/>
  </p:clrMapOvr>
  <p:transition advTm="20109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is bad for seeing…</a:t>
            </a:r>
            <a:endParaRPr lang="en-US" dirty="0"/>
          </a:p>
        </p:txBody>
      </p:sp>
      <p:grpSp>
        <p:nvGrpSpPr>
          <p:cNvPr id="3" name="Group 41"/>
          <p:cNvGrpSpPr>
            <a:grpSpLocks noGrp="1"/>
          </p:cNvGrpSpPr>
          <p:nvPr/>
        </p:nvGrpSpPr>
        <p:grpSpPr>
          <a:xfrm>
            <a:off x="3810255" y="1562100"/>
            <a:ext cx="4920394" cy="4231756"/>
            <a:chOff x="846616" y="2134560"/>
            <a:chExt cx="3452518" cy="2755459"/>
          </a:xfrm>
        </p:grpSpPr>
        <p:graphicFrame>
          <p:nvGraphicFramePr>
            <p:cNvPr id="5" name="Chart 4"/>
            <p:cNvGraphicFramePr/>
            <p:nvPr/>
          </p:nvGraphicFramePr>
          <p:xfrm>
            <a:off x="1103311" y="2134560"/>
            <a:ext cx="3195823" cy="2514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118"/>
            <p:cNvSpPr txBox="1">
              <a:spLocks noChangeArrowheads="1"/>
            </p:cNvSpPr>
            <p:nvPr/>
          </p:nvSpPr>
          <p:spPr bwMode="auto">
            <a:xfrm rot="16200000">
              <a:off x="125240" y="3024805"/>
              <a:ext cx="1701903" cy="259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 Detection Rate (%)</a:t>
              </a:r>
            </a:p>
          </p:txBody>
        </p:sp>
        <p:sp>
          <p:nvSpPr>
            <p:cNvPr id="7" name="TextBox 120"/>
            <p:cNvSpPr txBox="1">
              <a:spLocks noChangeArrowheads="1"/>
            </p:cNvSpPr>
            <p:nvPr/>
          </p:nvSpPr>
          <p:spPr bwMode="auto">
            <a:xfrm>
              <a:off x="2279834" y="4649533"/>
              <a:ext cx="2019300" cy="240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l-GR" dirty="0"/>
                <a:t>α</a:t>
              </a:r>
              <a:r>
                <a:rPr lang="en-US" dirty="0"/>
                <a:t> </a:t>
              </a:r>
              <a:r>
                <a:rPr lang="en-US" dirty="0">
                  <a:latin typeface="Calibri" pitchFamily="34" charset="0"/>
                </a:rPr>
                <a:t>Power Quartile</a:t>
              </a:r>
            </a:p>
          </p:txBody>
        </p:sp>
        <p:sp>
          <p:nvSpPr>
            <p:cNvPr id="8" name="TextBox 147"/>
            <p:cNvSpPr txBox="1">
              <a:spLocks noChangeArrowheads="1"/>
            </p:cNvSpPr>
            <p:nvPr/>
          </p:nvSpPr>
          <p:spPr bwMode="auto">
            <a:xfrm>
              <a:off x="2698750" y="3246438"/>
              <a:ext cx="295275" cy="240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Calibri" pitchFamily="34" charset="0"/>
                </a:rPr>
                <a:t>*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05400" y="6550224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Mathewson, </a:t>
            </a:r>
            <a:r>
              <a:rPr lang="en-US" sz="1400" dirty="0" err="1"/>
              <a:t>Gratton</a:t>
            </a:r>
            <a:r>
              <a:rPr lang="en-US" sz="1400" dirty="0"/>
              <a:t>, </a:t>
            </a:r>
            <a:r>
              <a:rPr lang="en-US" sz="1400" dirty="0" err="1"/>
              <a:t>Fabiani</a:t>
            </a:r>
            <a:r>
              <a:rPr lang="en-US" sz="1400" dirty="0"/>
              <a:t>, Beck, and Ro, </a:t>
            </a:r>
            <a:r>
              <a:rPr lang="en-US" sz="1400" i="1" dirty="0"/>
              <a:t>Journal of Neuroscience, 2009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95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1"/>
          <p:cNvGrpSpPr/>
          <p:nvPr/>
        </p:nvGrpSpPr>
        <p:grpSpPr>
          <a:xfrm>
            <a:off x="2895601" y="484187"/>
            <a:ext cx="6932945" cy="5902274"/>
            <a:chOff x="38100" y="3633788"/>
            <a:chExt cx="7539038" cy="6418263"/>
          </a:xfrm>
        </p:grpSpPr>
        <p:grpSp>
          <p:nvGrpSpPr>
            <p:cNvPr id="3" name="Group 251"/>
            <p:cNvGrpSpPr>
              <a:grpSpLocks/>
            </p:cNvGrpSpPr>
            <p:nvPr/>
          </p:nvGrpSpPr>
          <p:grpSpPr bwMode="auto">
            <a:xfrm>
              <a:off x="3167063" y="3633788"/>
              <a:ext cx="4410075" cy="3388251"/>
              <a:chOff x="3293197" y="3200832"/>
              <a:chExt cx="4410075" cy="3388251"/>
            </a:xfrm>
          </p:grpSpPr>
          <p:cxnSp>
            <p:nvCxnSpPr>
              <p:cNvPr id="373" name="Straight Connector 372"/>
              <p:cNvCxnSpPr/>
              <p:nvPr/>
            </p:nvCxnSpPr>
            <p:spPr bwMode="auto">
              <a:xfrm rot="16200000" flipH="1">
                <a:off x="4724329" y="4116025"/>
                <a:ext cx="1566862" cy="155892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 bwMode="auto">
              <a:xfrm rot="16200000" flipH="1" flipV="1">
                <a:off x="4724329" y="4116025"/>
                <a:ext cx="1566862" cy="155892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5" name="Rectangle 374"/>
              <p:cNvSpPr/>
              <p:nvPr/>
            </p:nvSpPr>
            <p:spPr bwMode="auto">
              <a:xfrm>
                <a:off x="3639272" y="3527857"/>
                <a:ext cx="631825" cy="2892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4976">
                  <a:defRPr/>
                </a:pPr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3639272" y="3527857"/>
                <a:ext cx="631825" cy="2892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4976">
                  <a:defRPr/>
                </a:pPr>
                <a:endParaRPr lang="en-US"/>
              </a:p>
            </p:txBody>
          </p:sp>
          <p:grpSp>
            <p:nvGrpSpPr>
              <p:cNvPr id="4" name="Group 377"/>
              <p:cNvGrpSpPr>
                <a:grpSpLocks/>
              </p:cNvGrpSpPr>
              <p:nvPr/>
            </p:nvGrpSpPr>
            <p:grpSpPr bwMode="auto">
              <a:xfrm>
                <a:off x="3293197" y="3200832"/>
                <a:ext cx="4410075" cy="3388251"/>
                <a:chOff x="65088" y="3214688"/>
                <a:chExt cx="4410075" cy="3388251"/>
              </a:xfrm>
            </p:grpSpPr>
            <p:cxnSp>
              <p:nvCxnSpPr>
                <p:cNvPr id="379" name="Straight Connector 378"/>
                <p:cNvCxnSpPr>
                  <a:stCxn id="435" idx="1"/>
                  <a:endCxn id="435" idx="5"/>
                </p:cNvCxnSpPr>
                <p:nvPr/>
              </p:nvCxnSpPr>
              <p:spPr>
                <a:xfrm rot="16200000" flipH="1">
                  <a:off x="1502570" y="4129881"/>
                  <a:ext cx="1566862" cy="1558925"/>
                </a:xfrm>
                <a:prstGeom prst="line">
                  <a:avLst/>
                </a:prstGeom>
                <a:ln>
                  <a:solidFill>
                    <a:srgbClr val="E6E6E6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>
                  <a:stCxn id="435" idx="7"/>
                  <a:endCxn id="435" idx="3"/>
                </p:cNvCxnSpPr>
                <p:nvPr/>
              </p:nvCxnSpPr>
              <p:spPr>
                <a:xfrm rot="16200000" flipH="1" flipV="1">
                  <a:off x="1502570" y="4129881"/>
                  <a:ext cx="1566862" cy="1558925"/>
                </a:xfrm>
                <a:prstGeom prst="line">
                  <a:avLst/>
                </a:prstGeom>
                <a:ln>
                  <a:solidFill>
                    <a:srgbClr val="E6E6E6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 bwMode="auto">
                <a:xfrm rot="5400000">
                  <a:off x="980281" y="4966494"/>
                  <a:ext cx="2611438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 bwMode="auto">
                <a:xfrm rot="10800000">
                  <a:off x="2193925" y="3652838"/>
                  <a:ext cx="87313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 bwMode="auto">
                <a:xfrm rot="10800000">
                  <a:off x="2200275" y="3800475"/>
                  <a:ext cx="889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 bwMode="auto">
                <a:xfrm rot="10800000">
                  <a:off x="2198688" y="3957638"/>
                  <a:ext cx="88900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 bwMode="auto">
                <a:xfrm rot="10800000">
                  <a:off x="2189163" y="4116388"/>
                  <a:ext cx="87312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 bwMode="auto">
                <a:xfrm rot="10800000">
                  <a:off x="2193925" y="4273550"/>
                  <a:ext cx="889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 bwMode="auto">
                <a:xfrm rot="10800000">
                  <a:off x="2197100" y="4430713"/>
                  <a:ext cx="88900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 bwMode="auto">
                <a:xfrm rot="10800000">
                  <a:off x="2197100" y="4586288"/>
                  <a:ext cx="88900" cy="3175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 bwMode="auto">
                <a:xfrm rot="10800000">
                  <a:off x="2195513" y="4743450"/>
                  <a:ext cx="889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 bwMode="auto">
                <a:xfrm rot="10800000">
                  <a:off x="2197100" y="5057775"/>
                  <a:ext cx="889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/>
                <p:cNvCxnSpPr/>
                <p:nvPr/>
              </p:nvCxnSpPr>
              <p:spPr bwMode="auto">
                <a:xfrm rot="10800000">
                  <a:off x="2190750" y="5214938"/>
                  <a:ext cx="87313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/>
              </p:nvCxnSpPr>
              <p:spPr bwMode="auto">
                <a:xfrm rot="10800000">
                  <a:off x="2197100" y="5372100"/>
                  <a:ext cx="889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 bwMode="auto">
                <a:xfrm rot="10800000">
                  <a:off x="2192338" y="5529263"/>
                  <a:ext cx="88900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rot="10800000">
                  <a:off x="2195513" y="5686425"/>
                  <a:ext cx="889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rot="10800000">
                  <a:off x="2193925" y="5843588"/>
                  <a:ext cx="88900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rot="10800000">
                  <a:off x="2192338" y="6000750"/>
                  <a:ext cx="88900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/>
                <p:cNvCxnSpPr/>
                <p:nvPr/>
              </p:nvCxnSpPr>
              <p:spPr bwMode="auto">
                <a:xfrm rot="10800000">
                  <a:off x="2193925" y="6157913"/>
                  <a:ext cx="88900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8" name="Rectangle 397"/>
                <p:cNvSpPr/>
                <p:nvPr/>
              </p:nvSpPr>
              <p:spPr bwMode="auto">
                <a:xfrm>
                  <a:off x="2127250" y="3557588"/>
                  <a:ext cx="436563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076450" y="6038850"/>
                  <a:ext cx="438150" cy="2460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00" name="Straight Connector 399"/>
                <p:cNvCxnSpPr/>
                <p:nvPr/>
              </p:nvCxnSpPr>
              <p:spPr bwMode="auto">
                <a:xfrm rot="10800000">
                  <a:off x="914400" y="4906963"/>
                  <a:ext cx="2611438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/>
                <p:cNvCxnSpPr/>
                <p:nvPr/>
              </p:nvCxnSpPr>
              <p:spPr bwMode="auto">
                <a:xfrm rot="16200000">
                  <a:off x="3490119" y="4872832"/>
                  <a:ext cx="85725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 rot="16200000">
                  <a:off x="3340101" y="4867275"/>
                  <a:ext cx="87312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 rot="16200000">
                  <a:off x="3185319" y="4869657"/>
                  <a:ext cx="85725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/>
              </p:nvCxnSpPr>
              <p:spPr bwMode="auto">
                <a:xfrm rot="16200000">
                  <a:off x="3025776" y="4860925"/>
                  <a:ext cx="87312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 bwMode="auto">
                <a:xfrm rot="16200000">
                  <a:off x="2870200" y="4862513"/>
                  <a:ext cx="87313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/>
              </p:nvCxnSpPr>
              <p:spPr bwMode="auto">
                <a:xfrm rot="16200000">
                  <a:off x="2711450" y="4862513"/>
                  <a:ext cx="87313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/>
                <p:cNvCxnSpPr/>
                <p:nvPr/>
              </p:nvCxnSpPr>
              <p:spPr bwMode="auto">
                <a:xfrm rot="16200000">
                  <a:off x="2559844" y="4861719"/>
                  <a:ext cx="87313" cy="3175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 bwMode="auto">
                <a:xfrm rot="16200000">
                  <a:off x="2398713" y="4860925"/>
                  <a:ext cx="87312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/>
                <p:nvPr/>
              </p:nvCxnSpPr>
              <p:spPr bwMode="auto">
                <a:xfrm rot="16200000">
                  <a:off x="2085181" y="4868069"/>
                  <a:ext cx="85725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/>
              </p:nvCxnSpPr>
              <p:spPr bwMode="auto">
                <a:xfrm rot="16200000">
                  <a:off x="1927225" y="4865688"/>
                  <a:ext cx="87313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 bwMode="auto">
                <a:xfrm rot="16200000">
                  <a:off x="1770857" y="4868069"/>
                  <a:ext cx="88900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/>
              </p:nvCxnSpPr>
              <p:spPr bwMode="auto">
                <a:xfrm rot="16200000">
                  <a:off x="1612900" y="4859338"/>
                  <a:ext cx="87313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/>
                <p:cNvCxnSpPr/>
                <p:nvPr/>
              </p:nvCxnSpPr>
              <p:spPr bwMode="auto">
                <a:xfrm rot="16200000">
                  <a:off x="1455738" y="4860925"/>
                  <a:ext cx="87312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 bwMode="auto">
                <a:xfrm rot="16200000">
                  <a:off x="1298575" y="4862513"/>
                  <a:ext cx="87313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 bwMode="auto">
                <a:xfrm rot="16200000">
                  <a:off x="1141412" y="4859338"/>
                  <a:ext cx="87313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/>
                <p:nvPr/>
              </p:nvCxnSpPr>
              <p:spPr bwMode="auto">
                <a:xfrm rot="16200000">
                  <a:off x="982662" y="4862513"/>
                  <a:ext cx="87313" cy="158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Rectangle 416"/>
                <p:cNvSpPr/>
                <p:nvPr/>
              </p:nvSpPr>
              <p:spPr bwMode="auto">
                <a:xfrm>
                  <a:off x="3400425" y="4786313"/>
                  <a:ext cx="436563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8" name="Straight Connector 417"/>
                <p:cNvCxnSpPr/>
                <p:nvPr/>
              </p:nvCxnSpPr>
              <p:spPr bwMode="auto">
                <a:xfrm rot="10800000" flipH="1">
                  <a:off x="1182688" y="4910138"/>
                  <a:ext cx="2205037" cy="158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/>
                <p:cNvCxnSpPr/>
                <p:nvPr/>
              </p:nvCxnSpPr>
              <p:spPr bwMode="auto">
                <a:xfrm rot="5400000" flipH="1" flipV="1">
                  <a:off x="1172369" y="4912519"/>
                  <a:ext cx="2224087" cy="3175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20" name="Chart 419"/>
                <p:cNvGraphicFramePr/>
                <p:nvPr/>
              </p:nvGraphicFramePr>
              <p:xfrm>
                <a:off x="65088" y="3214688"/>
                <a:ext cx="4410075" cy="3388251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grpSp>
              <p:nvGrpSpPr>
                <p:cNvPr id="5" name="Group 18"/>
                <p:cNvGrpSpPr>
                  <a:grpSpLocks/>
                </p:cNvGrpSpPr>
                <p:nvPr/>
              </p:nvGrpSpPr>
              <p:grpSpPr bwMode="auto">
                <a:xfrm>
                  <a:off x="1182688" y="3576828"/>
                  <a:ext cx="2654589" cy="2660096"/>
                  <a:chOff x="2616833" y="1076975"/>
                  <a:chExt cx="5413488" cy="5400251"/>
                </a:xfrm>
              </p:grpSpPr>
              <p:sp>
                <p:nvSpPr>
                  <p:cNvPr id="432" name="Text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1425" y="5967648"/>
                    <a:ext cx="1008992" cy="5095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US" sz="900">
                        <a:latin typeface="Calibri" pitchFamily="34" charset="0"/>
                      </a:rPr>
                      <a:t>180</a:t>
                    </a:r>
                  </a:p>
                </p:txBody>
              </p:sp>
              <p:sp>
                <p:nvSpPr>
                  <p:cNvPr id="433" name="Text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9882" y="1076975"/>
                    <a:ext cx="1008992" cy="5095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US" sz="900">
                        <a:latin typeface="Calibri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34" name="Text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1329" y="3565235"/>
                    <a:ext cx="1008992" cy="5095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US" sz="900">
                        <a:latin typeface="Calibri" pitchFamily="34" charset="0"/>
                      </a:rPr>
                      <a:t>90</a:t>
                    </a:r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2616833" y="1534224"/>
                    <a:ext cx="4496719" cy="449899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4976">
                      <a:defRPr/>
                    </a:pPr>
                    <a:endParaRPr lang="en-US" sz="900"/>
                  </a:p>
                </p:txBody>
              </p:sp>
            </p:grpSp>
            <p:sp>
              <p:nvSpPr>
                <p:cNvPr id="422" name="Freeform 421"/>
                <p:cNvSpPr/>
                <p:nvPr/>
              </p:nvSpPr>
              <p:spPr bwMode="auto">
                <a:xfrm rot="3442005">
                  <a:off x="1833563" y="4603750"/>
                  <a:ext cx="728662" cy="795338"/>
                </a:xfrm>
                <a:custGeom>
                  <a:avLst/>
                  <a:gdLst>
                    <a:gd name="connsiteX0" fmla="*/ 326572 w 783772"/>
                    <a:gd name="connsiteY0" fmla="*/ 0 h 999811"/>
                    <a:gd name="connsiteX1" fmla="*/ 0 w 783772"/>
                    <a:gd name="connsiteY1" fmla="*/ 999811 h 999811"/>
                    <a:gd name="connsiteX2" fmla="*/ 778748 w 783772"/>
                    <a:gd name="connsiteY2" fmla="*/ 442127 h 999811"/>
                    <a:gd name="connsiteX3" fmla="*/ 783772 w 783772"/>
                    <a:gd name="connsiteY3" fmla="*/ 200967 h 999811"/>
                    <a:gd name="connsiteX4" fmla="*/ 326572 w 783772"/>
                    <a:gd name="connsiteY4" fmla="*/ 0 h 999811"/>
                    <a:gd name="connsiteX0" fmla="*/ 350333 w 783772"/>
                    <a:gd name="connsiteY0" fmla="*/ 0 h 871613"/>
                    <a:gd name="connsiteX1" fmla="*/ 0 w 783772"/>
                    <a:gd name="connsiteY1" fmla="*/ 871613 h 871613"/>
                    <a:gd name="connsiteX2" fmla="*/ 778748 w 783772"/>
                    <a:gd name="connsiteY2" fmla="*/ 313929 h 871613"/>
                    <a:gd name="connsiteX3" fmla="*/ 783772 w 783772"/>
                    <a:gd name="connsiteY3" fmla="*/ 72769 h 871613"/>
                    <a:gd name="connsiteX4" fmla="*/ 350333 w 783772"/>
                    <a:gd name="connsiteY4" fmla="*/ 0 h 871613"/>
                    <a:gd name="connsiteX0" fmla="*/ 350333 w 778748"/>
                    <a:gd name="connsiteY0" fmla="*/ 187748 h 1059361"/>
                    <a:gd name="connsiteX1" fmla="*/ 0 w 778748"/>
                    <a:gd name="connsiteY1" fmla="*/ 1059361 h 1059361"/>
                    <a:gd name="connsiteX2" fmla="*/ 778748 w 778748"/>
                    <a:gd name="connsiteY2" fmla="*/ 501677 h 1059361"/>
                    <a:gd name="connsiteX3" fmla="*/ 673996 w 778748"/>
                    <a:gd name="connsiteY3" fmla="*/ 0 h 1059361"/>
                    <a:gd name="connsiteX4" fmla="*/ 350333 w 778748"/>
                    <a:gd name="connsiteY4" fmla="*/ 187748 h 1059361"/>
                    <a:gd name="connsiteX0" fmla="*/ 350333 w 751184"/>
                    <a:gd name="connsiteY0" fmla="*/ 187748 h 1059361"/>
                    <a:gd name="connsiteX1" fmla="*/ 0 w 751184"/>
                    <a:gd name="connsiteY1" fmla="*/ 1059361 h 1059361"/>
                    <a:gd name="connsiteX2" fmla="*/ 751184 w 751184"/>
                    <a:gd name="connsiteY2" fmla="*/ 440640 h 1059361"/>
                    <a:gd name="connsiteX3" fmla="*/ 673996 w 751184"/>
                    <a:gd name="connsiteY3" fmla="*/ 0 h 1059361"/>
                    <a:gd name="connsiteX4" fmla="*/ 350333 w 751184"/>
                    <a:gd name="connsiteY4" fmla="*/ 187748 h 1059361"/>
                    <a:gd name="connsiteX0" fmla="*/ 350333 w 751184"/>
                    <a:gd name="connsiteY0" fmla="*/ 187748 h 1059361"/>
                    <a:gd name="connsiteX1" fmla="*/ 0 w 751184"/>
                    <a:gd name="connsiteY1" fmla="*/ 1059361 h 1059361"/>
                    <a:gd name="connsiteX2" fmla="*/ 751184 w 751184"/>
                    <a:gd name="connsiteY2" fmla="*/ 440640 h 1059361"/>
                    <a:gd name="connsiteX3" fmla="*/ 673996 w 751184"/>
                    <a:gd name="connsiteY3" fmla="*/ 0 h 1059361"/>
                    <a:gd name="connsiteX4" fmla="*/ 681156 w 751184"/>
                    <a:gd name="connsiteY4" fmla="*/ 4041 h 1059361"/>
                    <a:gd name="connsiteX5" fmla="*/ 350333 w 751184"/>
                    <a:gd name="connsiteY5" fmla="*/ 187748 h 1059361"/>
                    <a:gd name="connsiteX0" fmla="*/ 358928 w 751184"/>
                    <a:gd name="connsiteY0" fmla="*/ 189927 h 1059361"/>
                    <a:gd name="connsiteX1" fmla="*/ 0 w 751184"/>
                    <a:gd name="connsiteY1" fmla="*/ 1059361 h 1059361"/>
                    <a:gd name="connsiteX2" fmla="*/ 751184 w 751184"/>
                    <a:gd name="connsiteY2" fmla="*/ 440640 h 1059361"/>
                    <a:gd name="connsiteX3" fmla="*/ 673996 w 751184"/>
                    <a:gd name="connsiteY3" fmla="*/ 0 h 1059361"/>
                    <a:gd name="connsiteX4" fmla="*/ 681156 w 751184"/>
                    <a:gd name="connsiteY4" fmla="*/ 4041 h 1059361"/>
                    <a:gd name="connsiteX5" fmla="*/ 358928 w 751184"/>
                    <a:gd name="connsiteY5" fmla="*/ 189927 h 1059361"/>
                    <a:gd name="connsiteX0" fmla="*/ 360255 w 752511"/>
                    <a:gd name="connsiteY0" fmla="*/ 189927 h 1071851"/>
                    <a:gd name="connsiteX1" fmla="*/ 0 w 752511"/>
                    <a:gd name="connsiteY1" fmla="*/ 1071851 h 1071851"/>
                    <a:gd name="connsiteX2" fmla="*/ 752511 w 752511"/>
                    <a:gd name="connsiteY2" fmla="*/ 440640 h 1071851"/>
                    <a:gd name="connsiteX3" fmla="*/ 675323 w 752511"/>
                    <a:gd name="connsiteY3" fmla="*/ 0 h 1071851"/>
                    <a:gd name="connsiteX4" fmla="*/ 682483 w 752511"/>
                    <a:gd name="connsiteY4" fmla="*/ 4041 h 1071851"/>
                    <a:gd name="connsiteX5" fmla="*/ 360255 w 752511"/>
                    <a:gd name="connsiteY5" fmla="*/ 189927 h 1071851"/>
                    <a:gd name="connsiteX0" fmla="*/ 360255 w 752511"/>
                    <a:gd name="connsiteY0" fmla="*/ 378643 h 1260567"/>
                    <a:gd name="connsiteX1" fmla="*/ 0 w 752511"/>
                    <a:gd name="connsiteY1" fmla="*/ 1260567 h 1260567"/>
                    <a:gd name="connsiteX2" fmla="*/ 752511 w 752511"/>
                    <a:gd name="connsiteY2" fmla="*/ 629356 h 1260567"/>
                    <a:gd name="connsiteX3" fmla="*/ 675323 w 752511"/>
                    <a:gd name="connsiteY3" fmla="*/ 188716 h 1260567"/>
                    <a:gd name="connsiteX4" fmla="*/ 640299 w 752511"/>
                    <a:gd name="connsiteY4" fmla="*/ 0 h 1260567"/>
                    <a:gd name="connsiteX5" fmla="*/ 360255 w 752511"/>
                    <a:gd name="connsiteY5" fmla="*/ 378643 h 1260567"/>
                    <a:gd name="connsiteX0" fmla="*/ 360255 w 752511"/>
                    <a:gd name="connsiteY0" fmla="*/ 191329 h 1073253"/>
                    <a:gd name="connsiteX1" fmla="*/ 0 w 752511"/>
                    <a:gd name="connsiteY1" fmla="*/ 1073253 h 1073253"/>
                    <a:gd name="connsiteX2" fmla="*/ 752511 w 752511"/>
                    <a:gd name="connsiteY2" fmla="*/ 442042 h 1073253"/>
                    <a:gd name="connsiteX3" fmla="*/ 675323 w 752511"/>
                    <a:gd name="connsiteY3" fmla="*/ 1402 h 1073253"/>
                    <a:gd name="connsiteX4" fmla="*/ 683062 w 752511"/>
                    <a:gd name="connsiteY4" fmla="*/ 0 h 1073253"/>
                    <a:gd name="connsiteX5" fmla="*/ 360255 w 752511"/>
                    <a:gd name="connsiteY5" fmla="*/ 191329 h 1073253"/>
                    <a:gd name="connsiteX0" fmla="*/ 360255 w 752511"/>
                    <a:gd name="connsiteY0" fmla="*/ 189927 h 1071851"/>
                    <a:gd name="connsiteX1" fmla="*/ 0 w 752511"/>
                    <a:gd name="connsiteY1" fmla="*/ 1071851 h 1071851"/>
                    <a:gd name="connsiteX2" fmla="*/ 752511 w 752511"/>
                    <a:gd name="connsiteY2" fmla="*/ 440640 h 1071851"/>
                    <a:gd name="connsiteX3" fmla="*/ 675323 w 752511"/>
                    <a:gd name="connsiteY3" fmla="*/ 0 h 1071851"/>
                    <a:gd name="connsiteX4" fmla="*/ 521438 w 752511"/>
                    <a:gd name="connsiteY4" fmla="*/ 92582 h 1071851"/>
                    <a:gd name="connsiteX5" fmla="*/ 360255 w 752511"/>
                    <a:gd name="connsiteY5" fmla="*/ 189927 h 1071851"/>
                    <a:gd name="connsiteX0" fmla="*/ 360255 w 763349"/>
                    <a:gd name="connsiteY0" fmla="*/ 189927 h 1071851"/>
                    <a:gd name="connsiteX1" fmla="*/ 0 w 763349"/>
                    <a:gd name="connsiteY1" fmla="*/ 1071851 h 1071851"/>
                    <a:gd name="connsiteX2" fmla="*/ 763349 w 763349"/>
                    <a:gd name="connsiteY2" fmla="*/ 423687 h 1071851"/>
                    <a:gd name="connsiteX3" fmla="*/ 675323 w 763349"/>
                    <a:gd name="connsiteY3" fmla="*/ 0 h 1071851"/>
                    <a:gd name="connsiteX4" fmla="*/ 521438 w 763349"/>
                    <a:gd name="connsiteY4" fmla="*/ 92582 h 1071851"/>
                    <a:gd name="connsiteX5" fmla="*/ 360255 w 763349"/>
                    <a:gd name="connsiteY5" fmla="*/ 189927 h 1071851"/>
                    <a:gd name="connsiteX0" fmla="*/ 360255 w 894852"/>
                    <a:gd name="connsiteY0" fmla="*/ 189927 h 1071851"/>
                    <a:gd name="connsiteX1" fmla="*/ 0 w 894852"/>
                    <a:gd name="connsiteY1" fmla="*/ 1071851 h 1071851"/>
                    <a:gd name="connsiteX2" fmla="*/ 894852 w 894852"/>
                    <a:gd name="connsiteY2" fmla="*/ 525968 h 1071851"/>
                    <a:gd name="connsiteX3" fmla="*/ 675323 w 894852"/>
                    <a:gd name="connsiteY3" fmla="*/ 0 h 1071851"/>
                    <a:gd name="connsiteX4" fmla="*/ 521438 w 894852"/>
                    <a:gd name="connsiteY4" fmla="*/ 92582 h 1071851"/>
                    <a:gd name="connsiteX5" fmla="*/ 360255 w 894852"/>
                    <a:gd name="connsiteY5" fmla="*/ 189927 h 1071851"/>
                    <a:gd name="connsiteX0" fmla="*/ 195311 w 729908"/>
                    <a:gd name="connsiteY0" fmla="*/ 189927 h 795161"/>
                    <a:gd name="connsiteX1" fmla="*/ 0 w 729908"/>
                    <a:gd name="connsiteY1" fmla="*/ 795161 h 795161"/>
                    <a:gd name="connsiteX2" fmla="*/ 729908 w 729908"/>
                    <a:gd name="connsiteY2" fmla="*/ 525968 h 795161"/>
                    <a:gd name="connsiteX3" fmla="*/ 510379 w 729908"/>
                    <a:gd name="connsiteY3" fmla="*/ 0 h 795161"/>
                    <a:gd name="connsiteX4" fmla="*/ 356494 w 729908"/>
                    <a:gd name="connsiteY4" fmla="*/ 92582 h 795161"/>
                    <a:gd name="connsiteX5" fmla="*/ 195311 w 729908"/>
                    <a:gd name="connsiteY5" fmla="*/ 189927 h 795161"/>
                    <a:gd name="connsiteX0" fmla="*/ 0 w 788472"/>
                    <a:gd name="connsiteY0" fmla="*/ 27082 h 795161"/>
                    <a:gd name="connsiteX1" fmla="*/ 58564 w 788472"/>
                    <a:gd name="connsiteY1" fmla="*/ 795161 h 795161"/>
                    <a:gd name="connsiteX2" fmla="*/ 788472 w 788472"/>
                    <a:gd name="connsiteY2" fmla="*/ 525968 h 795161"/>
                    <a:gd name="connsiteX3" fmla="*/ 568943 w 788472"/>
                    <a:gd name="connsiteY3" fmla="*/ 0 h 795161"/>
                    <a:gd name="connsiteX4" fmla="*/ 415058 w 788472"/>
                    <a:gd name="connsiteY4" fmla="*/ 92582 h 795161"/>
                    <a:gd name="connsiteX5" fmla="*/ 0 w 788472"/>
                    <a:gd name="connsiteY5" fmla="*/ 27082 h 795161"/>
                    <a:gd name="connsiteX0" fmla="*/ 0 w 788472"/>
                    <a:gd name="connsiteY0" fmla="*/ 27082 h 795161"/>
                    <a:gd name="connsiteX1" fmla="*/ 58564 w 788472"/>
                    <a:gd name="connsiteY1" fmla="*/ 795161 h 795161"/>
                    <a:gd name="connsiteX2" fmla="*/ 788472 w 788472"/>
                    <a:gd name="connsiteY2" fmla="*/ 525968 h 795161"/>
                    <a:gd name="connsiteX3" fmla="*/ 568943 w 788472"/>
                    <a:gd name="connsiteY3" fmla="*/ 0 h 795161"/>
                    <a:gd name="connsiteX4" fmla="*/ 316216 w 788472"/>
                    <a:gd name="connsiteY4" fmla="*/ 23206 h 795161"/>
                    <a:gd name="connsiteX5" fmla="*/ 0 w 788472"/>
                    <a:gd name="connsiteY5" fmla="*/ 27082 h 795161"/>
                    <a:gd name="connsiteX0" fmla="*/ 0 w 788472"/>
                    <a:gd name="connsiteY0" fmla="*/ 27082 h 795161"/>
                    <a:gd name="connsiteX1" fmla="*/ 58564 w 788472"/>
                    <a:gd name="connsiteY1" fmla="*/ 795161 h 795161"/>
                    <a:gd name="connsiteX2" fmla="*/ 788472 w 788472"/>
                    <a:gd name="connsiteY2" fmla="*/ 525968 h 795161"/>
                    <a:gd name="connsiteX3" fmla="*/ 568943 w 788472"/>
                    <a:gd name="connsiteY3" fmla="*/ 0 h 795161"/>
                    <a:gd name="connsiteX4" fmla="*/ 306233 w 788472"/>
                    <a:gd name="connsiteY4" fmla="*/ 10825 h 795161"/>
                    <a:gd name="connsiteX5" fmla="*/ 0 w 788472"/>
                    <a:gd name="connsiteY5" fmla="*/ 27082 h 795161"/>
                    <a:gd name="connsiteX0" fmla="*/ 60210 w 729908"/>
                    <a:gd name="connsiteY0" fmla="*/ 94917 h 795161"/>
                    <a:gd name="connsiteX1" fmla="*/ 0 w 729908"/>
                    <a:gd name="connsiteY1" fmla="*/ 795161 h 795161"/>
                    <a:gd name="connsiteX2" fmla="*/ 729908 w 729908"/>
                    <a:gd name="connsiteY2" fmla="*/ 525968 h 795161"/>
                    <a:gd name="connsiteX3" fmla="*/ 510379 w 729908"/>
                    <a:gd name="connsiteY3" fmla="*/ 0 h 795161"/>
                    <a:gd name="connsiteX4" fmla="*/ 247669 w 729908"/>
                    <a:gd name="connsiteY4" fmla="*/ 10825 h 795161"/>
                    <a:gd name="connsiteX5" fmla="*/ 60210 w 729908"/>
                    <a:gd name="connsiteY5" fmla="*/ 94917 h 795161"/>
                    <a:gd name="connsiteX0" fmla="*/ 60210 w 729908"/>
                    <a:gd name="connsiteY0" fmla="*/ 94917 h 795161"/>
                    <a:gd name="connsiteX1" fmla="*/ 0 w 729908"/>
                    <a:gd name="connsiteY1" fmla="*/ 795161 h 795161"/>
                    <a:gd name="connsiteX2" fmla="*/ 729908 w 729908"/>
                    <a:gd name="connsiteY2" fmla="*/ 525968 h 795161"/>
                    <a:gd name="connsiteX3" fmla="*/ 510379 w 729908"/>
                    <a:gd name="connsiteY3" fmla="*/ 0 h 795161"/>
                    <a:gd name="connsiteX4" fmla="*/ 233383 w 729908"/>
                    <a:gd name="connsiteY4" fmla="*/ 58401 h 795161"/>
                    <a:gd name="connsiteX5" fmla="*/ 60210 w 729908"/>
                    <a:gd name="connsiteY5" fmla="*/ 94917 h 7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9908" h="795161">
                      <a:moveTo>
                        <a:pt x="60210" y="94917"/>
                      </a:moveTo>
                      <a:lnTo>
                        <a:pt x="0" y="795161"/>
                      </a:lnTo>
                      <a:lnTo>
                        <a:pt x="729908" y="525968"/>
                      </a:lnTo>
                      <a:lnTo>
                        <a:pt x="510379" y="0"/>
                      </a:lnTo>
                      <a:lnTo>
                        <a:pt x="233383" y="58401"/>
                      </a:lnTo>
                      <a:lnTo>
                        <a:pt x="60210" y="94917"/>
                      </a:lnTo>
                      <a:close/>
                    </a:path>
                  </a:pathLst>
                </a:custGeom>
                <a:solidFill>
                  <a:srgbClr val="204EE0">
                    <a:alpha val="8000"/>
                  </a:srgbClr>
                </a:solidFill>
                <a:ln w="19050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733425" y="4752975"/>
                  <a:ext cx="438150" cy="2460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24" name="TextBox 210"/>
                <p:cNvSpPr txBox="1">
                  <a:spLocks noChangeArrowheads="1"/>
                </p:cNvSpPr>
                <p:nvPr/>
              </p:nvSpPr>
              <p:spPr bwMode="auto">
                <a:xfrm>
                  <a:off x="2032656" y="4637527"/>
                  <a:ext cx="184149" cy="200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600"/>
                    <a:t>1</a:t>
                  </a:r>
                </a:p>
              </p:txBody>
            </p:sp>
            <p:sp>
              <p:nvSpPr>
                <p:cNvPr id="425" name="TextBox 211"/>
                <p:cNvSpPr txBox="1">
                  <a:spLocks noChangeArrowheads="1"/>
                </p:cNvSpPr>
                <p:nvPr/>
              </p:nvSpPr>
              <p:spPr bwMode="auto">
                <a:xfrm>
                  <a:off x="1876151" y="4639113"/>
                  <a:ext cx="184149" cy="200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600"/>
                    <a:t>2</a:t>
                  </a:r>
                </a:p>
              </p:txBody>
            </p:sp>
            <p:sp>
              <p:nvSpPr>
                <p:cNvPr id="426" name="TextBox 212"/>
                <p:cNvSpPr txBox="1">
                  <a:spLocks noChangeArrowheads="1"/>
                </p:cNvSpPr>
                <p:nvPr/>
              </p:nvSpPr>
              <p:spPr bwMode="auto">
                <a:xfrm>
                  <a:off x="1718558" y="4639114"/>
                  <a:ext cx="185738" cy="200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600"/>
                    <a:t>3</a:t>
                  </a:r>
                </a:p>
              </p:txBody>
            </p:sp>
            <p:sp>
              <p:nvSpPr>
                <p:cNvPr id="427" name="TextBox 213"/>
                <p:cNvSpPr txBox="1">
                  <a:spLocks noChangeArrowheads="1"/>
                </p:cNvSpPr>
                <p:nvPr/>
              </p:nvSpPr>
              <p:spPr bwMode="auto">
                <a:xfrm>
                  <a:off x="1566009" y="4637527"/>
                  <a:ext cx="184149" cy="200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600"/>
                    <a:t>4</a:t>
                  </a:r>
                </a:p>
              </p:txBody>
            </p:sp>
            <p:sp>
              <p:nvSpPr>
                <p:cNvPr id="428" name="TextBox 214"/>
                <p:cNvSpPr txBox="1">
                  <a:spLocks noChangeArrowheads="1"/>
                </p:cNvSpPr>
                <p:nvPr/>
              </p:nvSpPr>
              <p:spPr bwMode="auto">
                <a:xfrm>
                  <a:off x="1408966" y="4637527"/>
                  <a:ext cx="184149" cy="200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600"/>
                    <a:t>5</a:t>
                  </a:r>
                </a:p>
              </p:txBody>
            </p:sp>
            <p:sp>
              <p:nvSpPr>
                <p:cNvPr id="429" name="TextBox 215"/>
                <p:cNvSpPr txBox="1">
                  <a:spLocks noChangeArrowheads="1"/>
                </p:cNvSpPr>
                <p:nvPr/>
              </p:nvSpPr>
              <p:spPr bwMode="auto">
                <a:xfrm>
                  <a:off x="1251371" y="4637527"/>
                  <a:ext cx="185738" cy="200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600"/>
                    <a:t>6</a:t>
                  </a:r>
                </a:p>
              </p:txBody>
            </p:sp>
            <p:sp>
              <p:nvSpPr>
                <p:cNvPr id="430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889840" y="4803030"/>
                  <a:ext cx="447675" cy="2510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900">
                      <a:latin typeface="Calibri" pitchFamily="34" charset="0"/>
                    </a:rPr>
                    <a:t>270</a:t>
                  </a:r>
                </a:p>
              </p:txBody>
            </p:sp>
            <p:sp>
              <p:nvSpPr>
                <p:cNvPr id="431" name="Straight Arrow Connector 430"/>
                <p:cNvSpPr/>
                <p:nvPr/>
              </p:nvSpPr>
              <p:spPr bwMode="auto">
                <a:xfrm rot="16200000" flipH="1">
                  <a:off x="2811463" y="4379912"/>
                  <a:ext cx="63500" cy="11207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378" name="Freeform 377"/>
              <p:cNvSpPr/>
              <p:nvPr/>
            </p:nvSpPr>
            <p:spPr bwMode="auto">
              <a:xfrm rot="3442005">
                <a:off x="5318847" y="4362882"/>
                <a:ext cx="812800" cy="812800"/>
              </a:xfrm>
              <a:custGeom>
                <a:avLst/>
                <a:gdLst>
                  <a:gd name="connsiteX0" fmla="*/ 326572 w 783772"/>
                  <a:gd name="connsiteY0" fmla="*/ 0 h 999811"/>
                  <a:gd name="connsiteX1" fmla="*/ 0 w 783772"/>
                  <a:gd name="connsiteY1" fmla="*/ 999811 h 999811"/>
                  <a:gd name="connsiteX2" fmla="*/ 778748 w 783772"/>
                  <a:gd name="connsiteY2" fmla="*/ 442127 h 999811"/>
                  <a:gd name="connsiteX3" fmla="*/ 783772 w 783772"/>
                  <a:gd name="connsiteY3" fmla="*/ 200967 h 999811"/>
                  <a:gd name="connsiteX4" fmla="*/ 326572 w 783772"/>
                  <a:gd name="connsiteY4" fmla="*/ 0 h 999811"/>
                  <a:gd name="connsiteX0" fmla="*/ 350333 w 783772"/>
                  <a:gd name="connsiteY0" fmla="*/ 0 h 871613"/>
                  <a:gd name="connsiteX1" fmla="*/ 0 w 783772"/>
                  <a:gd name="connsiteY1" fmla="*/ 871613 h 871613"/>
                  <a:gd name="connsiteX2" fmla="*/ 778748 w 783772"/>
                  <a:gd name="connsiteY2" fmla="*/ 313929 h 871613"/>
                  <a:gd name="connsiteX3" fmla="*/ 783772 w 783772"/>
                  <a:gd name="connsiteY3" fmla="*/ 72769 h 871613"/>
                  <a:gd name="connsiteX4" fmla="*/ 350333 w 783772"/>
                  <a:gd name="connsiteY4" fmla="*/ 0 h 871613"/>
                  <a:gd name="connsiteX0" fmla="*/ 350333 w 778748"/>
                  <a:gd name="connsiteY0" fmla="*/ 187748 h 1059361"/>
                  <a:gd name="connsiteX1" fmla="*/ 0 w 778748"/>
                  <a:gd name="connsiteY1" fmla="*/ 1059361 h 1059361"/>
                  <a:gd name="connsiteX2" fmla="*/ 778748 w 778748"/>
                  <a:gd name="connsiteY2" fmla="*/ 501677 h 1059361"/>
                  <a:gd name="connsiteX3" fmla="*/ 673996 w 778748"/>
                  <a:gd name="connsiteY3" fmla="*/ 0 h 1059361"/>
                  <a:gd name="connsiteX4" fmla="*/ 350333 w 778748"/>
                  <a:gd name="connsiteY4" fmla="*/ 187748 h 1059361"/>
                  <a:gd name="connsiteX0" fmla="*/ 350333 w 751184"/>
                  <a:gd name="connsiteY0" fmla="*/ 187748 h 1059361"/>
                  <a:gd name="connsiteX1" fmla="*/ 0 w 751184"/>
                  <a:gd name="connsiteY1" fmla="*/ 1059361 h 1059361"/>
                  <a:gd name="connsiteX2" fmla="*/ 751184 w 751184"/>
                  <a:gd name="connsiteY2" fmla="*/ 440640 h 1059361"/>
                  <a:gd name="connsiteX3" fmla="*/ 673996 w 751184"/>
                  <a:gd name="connsiteY3" fmla="*/ 0 h 1059361"/>
                  <a:gd name="connsiteX4" fmla="*/ 350333 w 751184"/>
                  <a:gd name="connsiteY4" fmla="*/ 187748 h 1059361"/>
                  <a:gd name="connsiteX0" fmla="*/ 350333 w 751184"/>
                  <a:gd name="connsiteY0" fmla="*/ 187748 h 1059361"/>
                  <a:gd name="connsiteX1" fmla="*/ 0 w 751184"/>
                  <a:gd name="connsiteY1" fmla="*/ 1059361 h 1059361"/>
                  <a:gd name="connsiteX2" fmla="*/ 751184 w 751184"/>
                  <a:gd name="connsiteY2" fmla="*/ 440640 h 1059361"/>
                  <a:gd name="connsiteX3" fmla="*/ 673996 w 751184"/>
                  <a:gd name="connsiteY3" fmla="*/ 0 h 1059361"/>
                  <a:gd name="connsiteX4" fmla="*/ 681156 w 751184"/>
                  <a:gd name="connsiteY4" fmla="*/ 4041 h 1059361"/>
                  <a:gd name="connsiteX5" fmla="*/ 350333 w 751184"/>
                  <a:gd name="connsiteY5" fmla="*/ 187748 h 1059361"/>
                  <a:gd name="connsiteX0" fmla="*/ 358928 w 751184"/>
                  <a:gd name="connsiteY0" fmla="*/ 189927 h 1059361"/>
                  <a:gd name="connsiteX1" fmla="*/ 0 w 751184"/>
                  <a:gd name="connsiteY1" fmla="*/ 1059361 h 1059361"/>
                  <a:gd name="connsiteX2" fmla="*/ 751184 w 751184"/>
                  <a:gd name="connsiteY2" fmla="*/ 440640 h 1059361"/>
                  <a:gd name="connsiteX3" fmla="*/ 673996 w 751184"/>
                  <a:gd name="connsiteY3" fmla="*/ 0 h 1059361"/>
                  <a:gd name="connsiteX4" fmla="*/ 681156 w 751184"/>
                  <a:gd name="connsiteY4" fmla="*/ 4041 h 1059361"/>
                  <a:gd name="connsiteX5" fmla="*/ 358928 w 751184"/>
                  <a:gd name="connsiteY5" fmla="*/ 189927 h 1059361"/>
                  <a:gd name="connsiteX0" fmla="*/ 360255 w 752511"/>
                  <a:gd name="connsiteY0" fmla="*/ 189927 h 1071851"/>
                  <a:gd name="connsiteX1" fmla="*/ 0 w 752511"/>
                  <a:gd name="connsiteY1" fmla="*/ 1071851 h 1071851"/>
                  <a:gd name="connsiteX2" fmla="*/ 752511 w 752511"/>
                  <a:gd name="connsiteY2" fmla="*/ 440640 h 1071851"/>
                  <a:gd name="connsiteX3" fmla="*/ 675323 w 752511"/>
                  <a:gd name="connsiteY3" fmla="*/ 0 h 1071851"/>
                  <a:gd name="connsiteX4" fmla="*/ 682483 w 752511"/>
                  <a:gd name="connsiteY4" fmla="*/ 4041 h 1071851"/>
                  <a:gd name="connsiteX5" fmla="*/ 360255 w 752511"/>
                  <a:gd name="connsiteY5" fmla="*/ 189927 h 1071851"/>
                  <a:gd name="connsiteX0" fmla="*/ 360255 w 752511"/>
                  <a:gd name="connsiteY0" fmla="*/ 378643 h 1260567"/>
                  <a:gd name="connsiteX1" fmla="*/ 0 w 752511"/>
                  <a:gd name="connsiteY1" fmla="*/ 1260567 h 1260567"/>
                  <a:gd name="connsiteX2" fmla="*/ 752511 w 752511"/>
                  <a:gd name="connsiteY2" fmla="*/ 629356 h 1260567"/>
                  <a:gd name="connsiteX3" fmla="*/ 675323 w 752511"/>
                  <a:gd name="connsiteY3" fmla="*/ 188716 h 1260567"/>
                  <a:gd name="connsiteX4" fmla="*/ 640299 w 752511"/>
                  <a:gd name="connsiteY4" fmla="*/ 0 h 1260567"/>
                  <a:gd name="connsiteX5" fmla="*/ 360255 w 752511"/>
                  <a:gd name="connsiteY5" fmla="*/ 378643 h 1260567"/>
                  <a:gd name="connsiteX0" fmla="*/ 360255 w 752511"/>
                  <a:gd name="connsiteY0" fmla="*/ 191329 h 1073253"/>
                  <a:gd name="connsiteX1" fmla="*/ 0 w 752511"/>
                  <a:gd name="connsiteY1" fmla="*/ 1073253 h 1073253"/>
                  <a:gd name="connsiteX2" fmla="*/ 752511 w 752511"/>
                  <a:gd name="connsiteY2" fmla="*/ 442042 h 1073253"/>
                  <a:gd name="connsiteX3" fmla="*/ 675323 w 752511"/>
                  <a:gd name="connsiteY3" fmla="*/ 1402 h 1073253"/>
                  <a:gd name="connsiteX4" fmla="*/ 683062 w 752511"/>
                  <a:gd name="connsiteY4" fmla="*/ 0 h 1073253"/>
                  <a:gd name="connsiteX5" fmla="*/ 360255 w 752511"/>
                  <a:gd name="connsiteY5" fmla="*/ 191329 h 1073253"/>
                  <a:gd name="connsiteX0" fmla="*/ 360255 w 752511"/>
                  <a:gd name="connsiteY0" fmla="*/ 189927 h 1071851"/>
                  <a:gd name="connsiteX1" fmla="*/ 0 w 752511"/>
                  <a:gd name="connsiteY1" fmla="*/ 1071851 h 1071851"/>
                  <a:gd name="connsiteX2" fmla="*/ 752511 w 752511"/>
                  <a:gd name="connsiteY2" fmla="*/ 440640 h 1071851"/>
                  <a:gd name="connsiteX3" fmla="*/ 675323 w 752511"/>
                  <a:gd name="connsiteY3" fmla="*/ 0 h 1071851"/>
                  <a:gd name="connsiteX4" fmla="*/ 521438 w 752511"/>
                  <a:gd name="connsiteY4" fmla="*/ 92582 h 1071851"/>
                  <a:gd name="connsiteX5" fmla="*/ 360255 w 752511"/>
                  <a:gd name="connsiteY5" fmla="*/ 189927 h 1071851"/>
                  <a:gd name="connsiteX0" fmla="*/ 360255 w 752511"/>
                  <a:gd name="connsiteY0" fmla="*/ 524134 h 1406058"/>
                  <a:gd name="connsiteX1" fmla="*/ 0 w 752511"/>
                  <a:gd name="connsiteY1" fmla="*/ 1406058 h 1406058"/>
                  <a:gd name="connsiteX2" fmla="*/ 752511 w 752511"/>
                  <a:gd name="connsiteY2" fmla="*/ 774847 h 1406058"/>
                  <a:gd name="connsiteX3" fmla="*/ 704012 w 752511"/>
                  <a:gd name="connsiteY3" fmla="*/ 0 h 1406058"/>
                  <a:gd name="connsiteX4" fmla="*/ 521438 w 752511"/>
                  <a:gd name="connsiteY4" fmla="*/ 426789 h 1406058"/>
                  <a:gd name="connsiteX5" fmla="*/ 360255 w 752511"/>
                  <a:gd name="connsiteY5" fmla="*/ 524134 h 1406058"/>
                  <a:gd name="connsiteX0" fmla="*/ 360255 w 704012"/>
                  <a:gd name="connsiteY0" fmla="*/ 524134 h 1406058"/>
                  <a:gd name="connsiteX1" fmla="*/ 0 w 704012"/>
                  <a:gd name="connsiteY1" fmla="*/ 1406058 h 1406058"/>
                  <a:gd name="connsiteX2" fmla="*/ 545477 w 704012"/>
                  <a:gd name="connsiteY2" fmla="*/ 809388 h 1406058"/>
                  <a:gd name="connsiteX3" fmla="*/ 704012 w 704012"/>
                  <a:gd name="connsiteY3" fmla="*/ 0 h 1406058"/>
                  <a:gd name="connsiteX4" fmla="*/ 521438 w 704012"/>
                  <a:gd name="connsiteY4" fmla="*/ 426789 h 1406058"/>
                  <a:gd name="connsiteX5" fmla="*/ 360255 w 704012"/>
                  <a:gd name="connsiteY5" fmla="*/ 524134 h 1406058"/>
                  <a:gd name="connsiteX0" fmla="*/ 190923 w 534680"/>
                  <a:gd name="connsiteY0" fmla="*/ 524134 h 814507"/>
                  <a:gd name="connsiteX1" fmla="*/ 0 w 534680"/>
                  <a:gd name="connsiteY1" fmla="*/ 814507 h 814507"/>
                  <a:gd name="connsiteX2" fmla="*/ 376145 w 534680"/>
                  <a:gd name="connsiteY2" fmla="*/ 809388 h 814507"/>
                  <a:gd name="connsiteX3" fmla="*/ 534680 w 534680"/>
                  <a:gd name="connsiteY3" fmla="*/ 0 h 814507"/>
                  <a:gd name="connsiteX4" fmla="*/ 352106 w 534680"/>
                  <a:gd name="connsiteY4" fmla="*/ 426789 h 814507"/>
                  <a:gd name="connsiteX5" fmla="*/ 190923 w 534680"/>
                  <a:gd name="connsiteY5" fmla="*/ 524134 h 814507"/>
                  <a:gd name="connsiteX0" fmla="*/ 0 w 812795"/>
                  <a:gd name="connsiteY0" fmla="*/ 408544 h 814507"/>
                  <a:gd name="connsiteX1" fmla="*/ 278115 w 812795"/>
                  <a:gd name="connsiteY1" fmla="*/ 814507 h 814507"/>
                  <a:gd name="connsiteX2" fmla="*/ 654260 w 812795"/>
                  <a:gd name="connsiteY2" fmla="*/ 809388 h 814507"/>
                  <a:gd name="connsiteX3" fmla="*/ 812795 w 812795"/>
                  <a:gd name="connsiteY3" fmla="*/ 0 h 814507"/>
                  <a:gd name="connsiteX4" fmla="*/ 630221 w 812795"/>
                  <a:gd name="connsiteY4" fmla="*/ 426789 h 814507"/>
                  <a:gd name="connsiteX5" fmla="*/ 0 w 812795"/>
                  <a:gd name="connsiteY5" fmla="*/ 408544 h 814507"/>
                  <a:gd name="connsiteX0" fmla="*/ 0 w 812795"/>
                  <a:gd name="connsiteY0" fmla="*/ 408544 h 814507"/>
                  <a:gd name="connsiteX1" fmla="*/ 278115 w 812795"/>
                  <a:gd name="connsiteY1" fmla="*/ 814507 h 814507"/>
                  <a:gd name="connsiteX2" fmla="*/ 654260 w 812795"/>
                  <a:gd name="connsiteY2" fmla="*/ 809388 h 814507"/>
                  <a:gd name="connsiteX3" fmla="*/ 812795 w 812795"/>
                  <a:gd name="connsiteY3" fmla="*/ 0 h 814507"/>
                  <a:gd name="connsiteX4" fmla="*/ 393454 w 812795"/>
                  <a:gd name="connsiteY4" fmla="*/ 209176 h 814507"/>
                  <a:gd name="connsiteX5" fmla="*/ 0 w 812795"/>
                  <a:gd name="connsiteY5" fmla="*/ 408544 h 81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2795" h="814507">
                    <a:moveTo>
                      <a:pt x="0" y="408544"/>
                    </a:moveTo>
                    <a:lnTo>
                      <a:pt x="278115" y="814507"/>
                    </a:lnTo>
                    <a:lnTo>
                      <a:pt x="654260" y="809388"/>
                    </a:lnTo>
                    <a:lnTo>
                      <a:pt x="812795" y="0"/>
                    </a:lnTo>
                    <a:lnTo>
                      <a:pt x="393454" y="209176"/>
                    </a:lnTo>
                    <a:lnTo>
                      <a:pt x="0" y="408544"/>
                    </a:lnTo>
                    <a:close/>
                  </a:path>
                </a:pathLst>
              </a:custGeom>
              <a:solidFill>
                <a:schemeClr val="accent2">
                  <a:alpha val="8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6" name="Group 220"/>
            <p:cNvGrpSpPr>
              <a:grpSpLocks/>
            </p:cNvGrpSpPr>
            <p:nvPr/>
          </p:nvGrpSpPr>
          <p:grpSpPr bwMode="auto">
            <a:xfrm>
              <a:off x="53975" y="6796088"/>
              <a:ext cx="3736975" cy="3255963"/>
              <a:chOff x="3430588" y="3346450"/>
              <a:chExt cx="3736975" cy="3255963"/>
            </a:xfrm>
          </p:grpSpPr>
          <p:pic>
            <p:nvPicPr>
              <p:cNvPr id="360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9898"/>
              <a:stretch>
                <a:fillRect/>
              </a:stretch>
            </p:blipFill>
            <p:spPr bwMode="auto">
              <a:xfrm>
                <a:off x="3692525" y="3476625"/>
                <a:ext cx="3475038" cy="3125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1" name="Rectangle 360"/>
              <p:cNvSpPr/>
              <p:nvPr/>
            </p:nvSpPr>
            <p:spPr>
              <a:xfrm rot="5400000">
                <a:off x="5138738" y="4710112"/>
                <a:ext cx="633413" cy="29575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4976">
                  <a:defRPr/>
                </a:pPr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638551" y="3527425"/>
                <a:ext cx="631825" cy="2892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4976">
                  <a:defRPr/>
                </a:pPr>
                <a:endParaRPr lang="en-US"/>
              </a:p>
            </p:txBody>
          </p:sp>
          <p:cxnSp>
            <p:nvCxnSpPr>
              <p:cNvPr id="363" name="Straight Connector 362"/>
              <p:cNvCxnSpPr>
                <a:endCxn id="365" idx="0"/>
              </p:cNvCxnSpPr>
              <p:nvPr/>
            </p:nvCxnSpPr>
            <p:spPr>
              <a:xfrm rot="5400000" flipH="1" flipV="1">
                <a:off x="4218782" y="4942681"/>
                <a:ext cx="2216150" cy="79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>
                <a:stCxn id="365" idx="2"/>
                <a:endCxn id="365" idx="6"/>
              </p:cNvCxnSpPr>
              <p:nvPr/>
            </p:nvCxnSpPr>
            <p:spPr>
              <a:xfrm rot="10800000" flipH="1">
                <a:off x="4202113" y="4951412"/>
                <a:ext cx="2259013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5" name="Oval 364"/>
              <p:cNvSpPr/>
              <p:nvPr/>
            </p:nvSpPr>
            <p:spPr>
              <a:xfrm>
                <a:off x="4202113" y="3838575"/>
                <a:ext cx="2259013" cy="22256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4976">
                  <a:defRPr/>
                </a:pPr>
                <a:endParaRPr lang="en-US" sz="900"/>
              </a:p>
            </p:txBody>
          </p:sp>
          <p:cxnSp>
            <p:nvCxnSpPr>
              <p:cNvPr id="366" name="Straight Arrow Connector 365"/>
              <p:cNvCxnSpPr/>
              <p:nvPr/>
            </p:nvCxnSpPr>
            <p:spPr>
              <a:xfrm>
                <a:off x="5319713" y="4953000"/>
                <a:ext cx="473075" cy="1063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/>
              <p:cNvCxnSpPr/>
              <p:nvPr/>
            </p:nvCxnSpPr>
            <p:spPr>
              <a:xfrm rot="10800000" flipV="1">
                <a:off x="4948238" y="4953000"/>
                <a:ext cx="371475" cy="1714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8" name="TextBox 23"/>
              <p:cNvSpPr txBox="1">
                <a:spLocks noChangeArrowheads="1"/>
              </p:cNvSpPr>
              <p:nvPr/>
            </p:nvSpPr>
            <p:spPr bwMode="auto">
              <a:xfrm>
                <a:off x="5218113" y="3609975"/>
                <a:ext cx="446087" cy="25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90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69" name="TextBox 24"/>
              <p:cNvSpPr txBox="1">
                <a:spLocks noChangeArrowheads="1"/>
              </p:cNvSpPr>
              <p:nvPr/>
            </p:nvSpPr>
            <p:spPr bwMode="auto">
              <a:xfrm>
                <a:off x="6397625" y="4832350"/>
                <a:ext cx="446088" cy="25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900">
                    <a:latin typeface="Calibri" pitchFamily="34" charset="0"/>
                  </a:rPr>
                  <a:t>90</a:t>
                </a:r>
              </a:p>
            </p:txBody>
          </p:sp>
          <p:sp>
            <p:nvSpPr>
              <p:cNvPr id="370" name="TextBox 25"/>
              <p:cNvSpPr txBox="1">
                <a:spLocks noChangeArrowheads="1"/>
              </p:cNvSpPr>
              <p:nvPr/>
            </p:nvSpPr>
            <p:spPr bwMode="auto">
              <a:xfrm>
                <a:off x="5130800" y="6030913"/>
                <a:ext cx="446088" cy="25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900">
                    <a:latin typeface="Calibri" pitchFamily="34" charset="0"/>
                  </a:rPr>
                  <a:t>180</a:t>
                </a:r>
              </a:p>
            </p:txBody>
          </p:sp>
          <p:sp>
            <p:nvSpPr>
              <p:cNvPr id="371" name="TextBox 26"/>
              <p:cNvSpPr txBox="1">
                <a:spLocks noChangeArrowheads="1"/>
              </p:cNvSpPr>
              <p:nvPr/>
            </p:nvSpPr>
            <p:spPr bwMode="auto">
              <a:xfrm>
                <a:off x="3903663" y="4848225"/>
                <a:ext cx="447675" cy="25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900">
                    <a:latin typeface="Calibri" pitchFamily="34" charset="0"/>
                  </a:rPr>
                  <a:t>270</a:t>
                </a:r>
              </a:p>
            </p:txBody>
          </p:sp>
          <p:sp>
            <p:nvSpPr>
              <p:cNvPr id="372" name="TextBox 125"/>
              <p:cNvSpPr txBox="1">
                <a:spLocks noChangeArrowheads="1"/>
              </p:cNvSpPr>
              <p:nvPr/>
            </p:nvSpPr>
            <p:spPr bwMode="auto">
              <a:xfrm>
                <a:off x="3430588" y="3346450"/>
                <a:ext cx="381000" cy="4016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b="1">
                    <a:latin typeface="Calibri" pitchFamily="34" charset="0"/>
                  </a:rPr>
                  <a:t>E</a:t>
                </a:r>
              </a:p>
            </p:txBody>
          </p:sp>
        </p:grpSp>
        <p:cxnSp>
          <p:nvCxnSpPr>
            <p:cNvPr id="295" name="Straight Connector 294"/>
            <p:cNvCxnSpPr/>
            <p:nvPr/>
          </p:nvCxnSpPr>
          <p:spPr bwMode="auto">
            <a:xfrm rot="16200000" flipH="1">
              <a:off x="1188244" y="4563269"/>
              <a:ext cx="1566863" cy="15589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 bwMode="auto">
            <a:xfrm rot="16200000" flipH="1" flipV="1">
              <a:off x="1188244" y="4563269"/>
              <a:ext cx="1566863" cy="15589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97" name="Chart 296"/>
            <p:cNvGraphicFramePr/>
            <p:nvPr/>
          </p:nvGraphicFramePr>
          <p:xfrm>
            <a:off x="65088" y="3647822"/>
            <a:ext cx="4410075" cy="33882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298" name="Straight Connector 297"/>
            <p:cNvCxnSpPr/>
            <p:nvPr/>
          </p:nvCxnSpPr>
          <p:spPr bwMode="auto">
            <a:xfrm rot="5400000">
              <a:off x="665956" y="5399882"/>
              <a:ext cx="26114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 bwMode="auto">
            <a:xfrm rot="10800000">
              <a:off x="1879600" y="4086225"/>
              <a:ext cx="87313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 bwMode="auto">
            <a:xfrm rot="10800000">
              <a:off x="1885950" y="4233863"/>
              <a:ext cx="88900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 bwMode="auto">
            <a:xfrm rot="10800000">
              <a:off x="1884363" y="4391025"/>
              <a:ext cx="88900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 bwMode="auto">
            <a:xfrm rot="10800000">
              <a:off x="1874838" y="4549775"/>
              <a:ext cx="87312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 bwMode="auto">
            <a:xfrm rot="10800000">
              <a:off x="1879600" y="4706938"/>
              <a:ext cx="88900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 bwMode="auto">
            <a:xfrm rot="10800000">
              <a:off x="1882775" y="4864100"/>
              <a:ext cx="88900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 bwMode="auto">
            <a:xfrm rot="10800000">
              <a:off x="1882775" y="5019675"/>
              <a:ext cx="88900" cy="31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 bwMode="auto">
            <a:xfrm rot="10800000">
              <a:off x="1881188" y="5176838"/>
              <a:ext cx="88900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 bwMode="auto">
            <a:xfrm rot="10800000">
              <a:off x="1882775" y="5491163"/>
              <a:ext cx="88900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 bwMode="auto">
            <a:xfrm rot="10800000">
              <a:off x="1876425" y="5648325"/>
              <a:ext cx="87313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 bwMode="auto">
            <a:xfrm rot="10800000">
              <a:off x="1882775" y="5805488"/>
              <a:ext cx="88900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 bwMode="auto">
            <a:xfrm rot="10800000">
              <a:off x="1878013" y="5962650"/>
              <a:ext cx="88900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 bwMode="auto">
            <a:xfrm rot="10800000">
              <a:off x="1881188" y="6119813"/>
              <a:ext cx="88900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 bwMode="auto">
            <a:xfrm rot="10800000">
              <a:off x="1879600" y="6276975"/>
              <a:ext cx="88900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 bwMode="auto">
            <a:xfrm rot="10800000">
              <a:off x="1878013" y="6434138"/>
              <a:ext cx="88900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 bwMode="auto">
            <a:xfrm rot="10800000">
              <a:off x="1879600" y="6591300"/>
              <a:ext cx="88900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Rectangle 314"/>
            <p:cNvSpPr/>
            <p:nvPr/>
          </p:nvSpPr>
          <p:spPr bwMode="auto">
            <a:xfrm>
              <a:off x="1812925" y="3990975"/>
              <a:ext cx="436563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6" name="Rectangle 315"/>
            <p:cNvSpPr/>
            <p:nvPr/>
          </p:nvSpPr>
          <p:spPr bwMode="auto">
            <a:xfrm>
              <a:off x="1762125" y="6472238"/>
              <a:ext cx="438150" cy="24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17" name="Straight Connector 316"/>
            <p:cNvCxnSpPr/>
            <p:nvPr/>
          </p:nvCxnSpPr>
          <p:spPr bwMode="auto">
            <a:xfrm rot="10800000">
              <a:off x="600075" y="5340350"/>
              <a:ext cx="2611438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 bwMode="auto">
            <a:xfrm rot="16200000">
              <a:off x="3175794" y="5306219"/>
              <a:ext cx="85725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 bwMode="auto">
            <a:xfrm rot="16200000">
              <a:off x="3025775" y="5300663"/>
              <a:ext cx="87313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 bwMode="auto">
            <a:xfrm rot="16200000">
              <a:off x="2870994" y="5303044"/>
              <a:ext cx="85725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 bwMode="auto">
            <a:xfrm rot="16200000">
              <a:off x="2711450" y="5294313"/>
              <a:ext cx="87313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 bwMode="auto">
            <a:xfrm rot="16200000">
              <a:off x="2555876" y="5295900"/>
              <a:ext cx="87312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 bwMode="auto">
            <a:xfrm rot="16200000">
              <a:off x="2397126" y="5295900"/>
              <a:ext cx="87312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 bwMode="auto">
            <a:xfrm rot="16200000">
              <a:off x="2245520" y="5295106"/>
              <a:ext cx="87312" cy="31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 bwMode="auto">
            <a:xfrm rot="16200000">
              <a:off x="2084387" y="5294313"/>
              <a:ext cx="87313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 bwMode="auto">
            <a:xfrm rot="16200000">
              <a:off x="1770856" y="5301457"/>
              <a:ext cx="85725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 bwMode="auto">
            <a:xfrm rot="16200000">
              <a:off x="1612901" y="5299075"/>
              <a:ext cx="87312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 bwMode="auto">
            <a:xfrm rot="16200000">
              <a:off x="1456532" y="5301456"/>
              <a:ext cx="88900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 bwMode="auto">
            <a:xfrm rot="16200000">
              <a:off x="1298576" y="5292725"/>
              <a:ext cx="87312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 bwMode="auto">
            <a:xfrm rot="16200000">
              <a:off x="1141412" y="5294313"/>
              <a:ext cx="87313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 bwMode="auto">
            <a:xfrm rot="16200000">
              <a:off x="984251" y="5295900"/>
              <a:ext cx="87312" cy="158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 bwMode="auto">
            <a:xfrm rot="16200000">
              <a:off x="827088" y="5292725"/>
              <a:ext cx="87312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 bwMode="auto">
            <a:xfrm rot="16200000">
              <a:off x="668338" y="5295900"/>
              <a:ext cx="87312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Rectangle 333"/>
            <p:cNvSpPr/>
            <p:nvPr/>
          </p:nvSpPr>
          <p:spPr bwMode="auto">
            <a:xfrm>
              <a:off x="3086100" y="5219700"/>
              <a:ext cx="436563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35" name="Straight Connector 334"/>
            <p:cNvCxnSpPr/>
            <p:nvPr/>
          </p:nvCxnSpPr>
          <p:spPr bwMode="auto">
            <a:xfrm rot="10800000" flipH="1">
              <a:off x="868363" y="5343525"/>
              <a:ext cx="2205037" cy="15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 bwMode="auto">
            <a:xfrm rot="5400000" flipH="1" flipV="1">
              <a:off x="858044" y="5345906"/>
              <a:ext cx="2224088" cy="31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868363" y="4010025"/>
              <a:ext cx="2654296" cy="2660224"/>
              <a:chOff x="2616835" y="1076975"/>
              <a:chExt cx="5413486" cy="5400222"/>
            </a:xfrm>
          </p:grpSpPr>
          <p:sp>
            <p:nvSpPr>
              <p:cNvPr id="356" name="TextBox 37"/>
              <p:cNvSpPr txBox="1">
                <a:spLocks noChangeArrowheads="1"/>
              </p:cNvSpPr>
              <p:nvPr/>
            </p:nvSpPr>
            <p:spPr bwMode="auto">
              <a:xfrm>
                <a:off x="4501423" y="5967646"/>
                <a:ext cx="1008992" cy="509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900">
                    <a:latin typeface="Calibri" pitchFamily="34" charset="0"/>
                  </a:rPr>
                  <a:t>180</a:t>
                </a:r>
              </a:p>
            </p:txBody>
          </p:sp>
          <p:sp>
            <p:nvSpPr>
              <p:cNvPr id="357" name="TextBox 49"/>
              <p:cNvSpPr txBox="1">
                <a:spLocks noChangeArrowheads="1"/>
              </p:cNvSpPr>
              <p:nvPr/>
            </p:nvSpPr>
            <p:spPr bwMode="auto">
              <a:xfrm>
                <a:off x="4609881" y="1076975"/>
                <a:ext cx="1008992" cy="509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90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58" name="TextBox 50"/>
              <p:cNvSpPr txBox="1">
                <a:spLocks noChangeArrowheads="1"/>
              </p:cNvSpPr>
              <p:nvPr/>
            </p:nvSpPr>
            <p:spPr bwMode="auto">
              <a:xfrm>
                <a:off x="7021329" y="3565234"/>
                <a:ext cx="1008992" cy="509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900">
                    <a:latin typeface="Calibri" pitchFamily="34" charset="0"/>
                  </a:rPr>
                  <a:t>90</a:t>
                </a:r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2616835" y="1534585"/>
                <a:ext cx="4497207" cy="449875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4976">
                  <a:defRPr/>
                </a:pPr>
                <a:endParaRPr lang="en-US" sz="900"/>
              </a:p>
            </p:txBody>
          </p:sp>
        </p:grpSp>
        <p:sp>
          <p:nvSpPr>
            <p:cNvPr id="338" name="TextBox 124"/>
            <p:cNvSpPr txBox="1">
              <a:spLocks noChangeArrowheads="1"/>
            </p:cNvSpPr>
            <p:nvPr/>
          </p:nvSpPr>
          <p:spPr bwMode="auto">
            <a:xfrm>
              <a:off x="38100" y="3779837"/>
              <a:ext cx="381000" cy="401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C</a:t>
              </a:r>
            </a:p>
          </p:txBody>
        </p:sp>
        <p:sp>
          <p:nvSpPr>
            <p:cNvPr id="339" name="Freeform 338"/>
            <p:cNvSpPr/>
            <p:nvPr/>
          </p:nvSpPr>
          <p:spPr bwMode="auto">
            <a:xfrm rot="3442005">
              <a:off x="1308100" y="4845050"/>
              <a:ext cx="752475" cy="1069975"/>
            </a:xfrm>
            <a:custGeom>
              <a:avLst/>
              <a:gdLst>
                <a:gd name="connsiteX0" fmla="*/ 326572 w 783772"/>
                <a:gd name="connsiteY0" fmla="*/ 0 h 999811"/>
                <a:gd name="connsiteX1" fmla="*/ 0 w 783772"/>
                <a:gd name="connsiteY1" fmla="*/ 999811 h 999811"/>
                <a:gd name="connsiteX2" fmla="*/ 778748 w 783772"/>
                <a:gd name="connsiteY2" fmla="*/ 442127 h 999811"/>
                <a:gd name="connsiteX3" fmla="*/ 783772 w 783772"/>
                <a:gd name="connsiteY3" fmla="*/ 200967 h 999811"/>
                <a:gd name="connsiteX4" fmla="*/ 326572 w 783772"/>
                <a:gd name="connsiteY4" fmla="*/ 0 h 999811"/>
                <a:gd name="connsiteX0" fmla="*/ 350333 w 783772"/>
                <a:gd name="connsiteY0" fmla="*/ 0 h 871613"/>
                <a:gd name="connsiteX1" fmla="*/ 0 w 783772"/>
                <a:gd name="connsiteY1" fmla="*/ 871613 h 871613"/>
                <a:gd name="connsiteX2" fmla="*/ 778748 w 783772"/>
                <a:gd name="connsiteY2" fmla="*/ 313929 h 871613"/>
                <a:gd name="connsiteX3" fmla="*/ 783772 w 783772"/>
                <a:gd name="connsiteY3" fmla="*/ 72769 h 871613"/>
                <a:gd name="connsiteX4" fmla="*/ 350333 w 783772"/>
                <a:gd name="connsiteY4" fmla="*/ 0 h 871613"/>
                <a:gd name="connsiteX0" fmla="*/ 350333 w 778748"/>
                <a:gd name="connsiteY0" fmla="*/ 187748 h 1059361"/>
                <a:gd name="connsiteX1" fmla="*/ 0 w 778748"/>
                <a:gd name="connsiteY1" fmla="*/ 1059361 h 1059361"/>
                <a:gd name="connsiteX2" fmla="*/ 778748 w 778748"/>
                <a:gd name="connsiteY2" fmla="*/ 501677 h 1059361"/>
                <a:gd name="connsiteX3" fmla="*/ 673996 w 778748"/>
                <a:gd name="connsiteY3" fmla="*/ 0 h 1059361"/>
                <a:gd name="connsiteX4" fmla="*/ 350333 w 778748"/>
                <a:gd name="connsiteY4" fmla="*/ 187748 h 1059361"/>
                <a:gd name="connsiteX0" fmla="*/ 350333 w 751184"/>
                <a:gd name="connsiteY0" fmla="*/ 187748 h 1059361"/>
                <a:gd name="connsiteX1" fmla="*/ 0 w 751184"/>
                <a:gd name="connsiteY1" fmla="*/ 1059361 h 1059361"/>
                <a:gd name="connsiteX2" fmla="*/ 751184 w 751184"/>
                <a:gd name="connsiteY2" fmla="*/ 440640 h 1059361"/>
                <a:gd name="connsiteX3" fmla="*/ 673996 w 751184"/>
                <a:gd name="connsiteY3" fmla="*/ 0 h 1059361"/>
                <a:gd name="connsiteX4" fmla="*/ 350333 w 751184"/>
                <a:gd name="connsiteY4" fmla="*/ 187748 h 1059361"/>
                <a:gd name="connsiteX0" fmla="*/ 350333 w 751184"/>
                <a:gd name="connsiteY0" fmla="*/ 187748 h 1059361"/>
                <a:gd name="connsiteX1" fmla="*/ 0 w 751184"/>
                <a:gd name="connsiteY1" fmla="*/ 1059361 h 1059361"/>
                <a:gd name="connsiteX2" fmla="*/ 751184 w 751184"/>
                <a:gd name="connsiteY2" fmla="*/ 440640 h 1059361"/>
                <a:gd name="connsiteX3" fmla="*/ 673996 w 751184"/>
                <a:gd name="connsiteY3" fmla="*/ 0 h 1059361"/>
                <a:gd name="connsiteX4" fmla="*/ 681156 w 751184"/>
                <a:gd name="connsiteY4" fmla="*/ 4041 h 1059361"/>
                <a:gd name="connsiteX5" fmla="*/ 350333 w 751184"/>
                <a:gd name="connsiteY5" fmla="*/ 187748 h 1059361"/>
                <a:gd name="connsiteX0" fmla="*/ 358928 w 751184"/>
                <a:gd name="connsiteY0" fmla="*/ 189927 h 1059361"/>
                <a:gd name="connsiteX1" fmla="*/ 0 w 751184"/>
                <a:gd name="connsiteY1" fmla="*/ 1059361 h 1059361"/>
                <a:gd name="connsiteX2" fmla="*/ 751184 w 751184"/>
                <a:gd name="connsiteY2" fmla="*/ 440640 h 1059361"/>
                <a:gd name="connsiteX3" fmla="*/ 673996 w 751184"/>
                <a:gd name="connsiteY3" fmla="*/ 0 h 1059361"/>
                <a:gd name="connsiteX4" fmla="*/ 681156 w 751184"/>
                <a:gd name="connsiteY4" fmla="*/ 4041 h 1059361"/>
                <a:gd name="connsiteX5" fmla="*/ 358928 w 751184"/>
                <a:gd name="connsiteY5" fmla="*/ 189927 h 1059361"/>
                <a:gd name="connsiteX0" fmla="*/ 360255 w 752511"/>
                <a:gd name="connsiteY0" fmla="*/ 189927 h 1071851"/>
                <a:gd name="connsiteX1" fmla="*/ 0 w 752511"/>
                <a:gd name="connsiteY1" fmla="*/ 1071851 h 1071851"/>
                <a:gd name="connsiteX2" fmla="*/ 752511 w 752511"/>
                <a:gd name="connsiteY2" fmla="*/ 440640 h 1071851"/>
                <a:gd name="connsiteX3" fmla="*/ 675323 w 752511"/>
                <a:gd name="connsiteY3" fmla="*/ 0 h 1071851"/>
                <a:gd name="connsiteX4" fmla="*/ 682483 w 752511"/>
                <a:gd name="connsiteY4" fmla="*/ 4041 h 1071851"/>
                <a:gd name="connsiteX5" fmla="*/ 360255 w 752511"/>
                <a:gd name="connsiteY5" fmla="*/ 189927 h 1071851"/>
                <a:gd name="connsiteX0" fmla="*/ 360255 w 752511"/>
                <a:gd name="connsiteY0" fmla="*/ 378643 h 1260567"/>
                <a:gd name="connsiteX1" fmla="*/ 0 w 752511"/>
                <a:gd name="connsiteY1" fmla="*/ 1260567 h 1260567"/>
                <a:gd name="connsiteX2" fmla="*/ 752511 w 752511"/>
                <a:gd name="connsiteY2" fmla="*/ 629356 h 1260567"/>
                <a:gd name="connsiteX3" fmla="*/ 675323 w 752511"/>
                <a:gd name="connsiteY3" fmla="*/ 188716 h 1260567"/>
                <a:gd name="connsiteX4" fmla="*/ 640299 w 752511"/>
                <a:gd name="connsiteY4" fmla="*/ 0 h 1260567"/>
                <a:gd name="connsiteX5" fmla="*/ 360255 w 752511"/>
                <a:gd name="connsiteY5" fmla="*/ 378643 h 1260567"/>
                <a:gd name="connsiteX0" fmla="*/ 360255 w 752511"/>
                <a:gd name="connsiteY0" fmla="*/ 191329 h 1073253"/>
                <a:gd name="connsiteX1" fmla="*/ 0 w 752511"/>
                <a:gd name="connsiteY1" fmla="*/ 1073253 h 1073253"/>
                <a:gd name="connsiteX2" fmla="*/ 752511 w 752511"/>
                <a:gd name="connsiteY2" fmla="*/ 442042 h 1073253"/>
                <a:gd name="connsiteX3" fmla="*/ 675323 w 752511"/>
                <a:gd name="connsiteY3" fmla="*/ 1402 h 1073253"/>
                <a:gd name="connsiteX4" fmla="*/ 683062 w 752511"/>
                <a:gd name="connsiteY4" fmla="*/ 0 h 1073253"/>
                <a:gd name="connsiteX5" fmla="*/ 360255 w 752511"/>
                <a:gd name="connsiteY5" fmla="*/ 191329 h 1073253"/>
                <a:gd name="connsiteX0" fmla="*/ 360255 w 752511"/>
                <a:gd name="connsiteY0" fmla="*/ 189927 h 1071851"/>
                <a:gd name="connsiteX1" fmla="*/ 0 w 752511"/>
                <a:gd name="connsiteY1" fmla="*/ 1071851 h 1071851"/>
                <a:gd name="connsiteX2" fmla="*/ 752511 w 752511"/>
                <a:gd name="connsiteY2" fmla="*/ 440640 h 1071851"/>
                <a:gd name="connsiteX3" fmla="*/ 675323 w 752511"/>
                <a:gd name="connsiteY3" fmla="*/ 0 h 1071851"/>
                <a:gd name="connsiteX4" fmla="*/ 521438 w 752511"/>
                <a:gd name="connsiteY4" fmla="*/ 92582 h 1071851"/>
                <a:gd name="connsiteX5" fmla="*/ 360255 w 752511"/>
                <a:gd name="connsiteY5" fmla="*/ 189927 h 107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511" h="1071851">
                  <a:moveTo>
                    <a:pt x="360255" y="189927"/>
                  </a:moveTo>
                  <a:lnTo>
                    <a:pt x="0" y="1071851"/>
                  </a:lnTo>
                  <a:lnTo>
                    <a:pt x="752511" y="440640"/>
                  </a:lnTo>
                  <a:lnTo>
                    <a:pt x="675323" y="0"/>
                  </a:lnTo>
                  <a:lnTo>
                    <a:pt x="521438" y="92582"/>
                  </a:lnTo>
                  <a:lnTo>
                    <a:pt x="360255" y="189927"/>
                  </a:lnTo>
                  <a:close/>
                </a:path>
              </a:pathLst>
            </a:custGeom>
            <a:solidFill>
              <a:schemeClr val="tx2">
                <a:lumMod val="75000"/>
                <a:alpha val="8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419100" y="5186363"/>
              <a:ext cx="438150" cy="246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1" name="TextBox 210"/>
            <p:cNvSpPr txBox="1">
              <a:spLocks noChangeArrowheads="1"/>
            </p:cNvSpPr>
            <p:nvPr/>
          </p:nvSpPr>
          <p:spPr bwMode="auto">
            <a:xfrm>
              <a:off x="1719263" y="5070475"/>
              <a:ext cx="184150" cy="200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600"/>
                <a:t>1</a:t>
              </a:r>
            </a:p>
          </p:txBody>
        </p:sp>
        <p:sp>
          <p:nvSpPr>
            <p:cNvPr id="342" name="TextBox 211"/>
            <p:cNvSpPr txBox="1">
              <a:spLocks noChangeArrowheads="1"/>
            </p:cNvSpPr>
            <p:nvPr/>
          </p:nvSpPr>
          <p:spPr bwMode="auto">
            <a:xfrm>
              <a:off x="1562100" y="5072064"/>
              <a:ext cx="184150" cy="200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600"/>
                <a:t>2</a:t>
              </a:r>
            </a:p>
          </p:txBody>
        </p:sp>
        <p:sp>
          <p:nvSpPr>
            <p:cNvPr id="343" name="TextBox 212"/>
            <p:cNvSpPr txBox="1">
              <a:spLocks noChangeArrowheads="1"/>
            </p:cNvSpPr>
            <p:nvPr/>
          </p:nvSpPr>
          <p:spPr bwMode="auto">
            <a:xfrm>
              <a:off x="1404939" y="5072064"/>
              <a:ext cx="185737" cy="200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600"/>
                <a:t>3</a:t>
              </a:r>
            </a:p>
          </p:txBody>
        </p:sp>
        <p:sp>
          <p:nvSpPr>
            <p:cNvPr id="344" name="TextBox 213"/>
            <p:cNvSpPr txBox="1">
              <a:spLocks noChangeArrowheads="1"/>
            </p:cNvSpPr>
            <p:nvPr/>
          </p:nvSpPr>
          <p:spPr bwMode="auto">
            <a:xfrm>
              <a:off x="1252539" y="5070475"/>
              <a:ext cx="184150" cy="200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600"/>
                <a:t>4</a:t>
              </a:r>
            </a:p>
          </p:txBody>
        </p:sp>
        <p:sp>
          <p:nvSpPr>
            <p:cNvPr id="345" name="TextBox 214"/>
            <p:cNvSpPr txBox="1">
              <a:spLocks noChangeArrowheads="1"/>
            </p:cNvSpPr>
            <p:nvPr/>
          </p:nvSpPr>
          <p:spPr bwMode="auto">
            <a:xfrm>
              <a:off x="1095374" y="5070475"/>
              <a:ext cx="184150" cy="200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600"/>
                <a:t>5</a:t>
              </a:r>
            </a:p>
          </p:txBody>
        </p:sp>
        <p:sp>
          <p:nvSpPr>
            <p:cNvPr id="346" name="TextBox 215"/>
            <p:cNvSpPr txBox="1">
              <a:spLocks noChangeArrowheads="1"/>
            </p:cNvSpPr>
            <p:nvPr/>
          </p:nvSpPr>
          <p:spPr bwMode="auto">
            <a:xfrm>
              <a:off x="938213" y="5070475"/>
              <a:ext cx="185737" cy="200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600"/>
                <a:t>6</a:t>
              </a:r>
            </a:p>
          </p:txBody>
        </p:sp>
        <p:sp>
          <p:nvSpPr>
            <p:cNvPr id="347" name="TextBox 26"/>
            <p:cNvSpPr txBox="1">
              <a:spLocks noChangeArrowheads="1"/>
            </p:cNvSpPr>
            <p:nvPr/>
          </p:nvSpPr>
          <p:spPr bwMode="auto">
            <a:xfrm>
              <a:off x="576263" y="5235575"/>
              <a:ext cx="447675" cy="25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900">
                  <a:latin typeface="Calibri" pitchFamily="34" charset="0"/>
                </a:rPr>
                <a:t>270</a:t>
              </a:r>
            </a:p>
          </p:txBody>
        </p:sp>
        <p:sp>
          <p:nvSpPr>
            <p:cNvPr id="348" name="Straight Arrow Connector 347"/>
            <p:cNvSpPr/>
            <p:nvPr/>
          </p:nvSpPr>
          <p:spPr bwMode="auto">
            <a:xfrm rot="10800000">
              <a:off x="865188" y="5299075"/>
              <a:ext cx="1106487" cy="46038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349" name="TextBox 125"/>
            <p:cNvSpPr txBox="1">
              <a:spLocks noChangeArrowheads="1"/>
            </p:cNvSpPr>
            <p:nvPr/>
          </p:nvSpPr>
          <p:spPr bwMode="auto">
            <a:xfrm>
              <a:off x="3359150" y="3779837"/>
              <a:ext cx="381000" cy="401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D</a:t>
              </a:r>
            </a:p>
          </p:txBody>
        </p:sp>
        <p:sp>
          <p:nvSpPr>
            <p:cNvPr id="350" name="Rectangle 589"/>
            <p:cNvSpPr>
              <a:spLocks noChangeArrowheads="1"/>
            </p:cNvSpPr>
            <p:nvPr/>
          </p:nvSpPr>
          <p:spPr bwMode="auto">
            <a:xfrm>
              <a:off x="3424238" y="6392863"/>
              <a:ext cx="925512" cy="150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  <a:latin typeface="Helvetica"/>
                </a:rPr>
                <a:t>Undetected</a:t>
              </a:r>
              <a:endParaRPr lang="en-US" sz="900">
                <a:latin typeface="Helvetica"/>
              </a:endParaRPr>
            </a:p>
          </p:txBody>
        </p:sp>
        <p:sp>
          <p:nvSpPr>
            <p:cNvPr id="351" name="Rectangle 591"/>
            <p:cNvSpPr>
              <a:spLocks noChangeArrowheads="1"/>
            </p:cNvSpPr>
            <p:nvPr/>
          </p:nvSpPr>
          <p:spPr bwMode="auto">
            <a:xfrm>
              <a:off x="3424238" y="6527800"/>
              <a:ext cx="502025" cy="150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  <a:latin typeface="Helvetica"/>
                </a:rPr>
                <a:t>Detected</a:t>
              </a:r>
              <a:endParaRPr lang="en-US" sz="900">
                <a:latin typeface="Helvetica"/>
              </a:endParaRPr>
            </a:p>
          </p:txBody>
        </p:sp>
        <p:sp>
          <p:nvSpPr>
            <p:cNvPr id="352" name="Rectangle 591"/>
            <p:cNvSpPr>
              <a:spLocks noChangeArrowheads="1"/>
            </p:cNvSpPr>
            <p:nvPr/>
          </p:nvSpPr>
          <p:spPr bwMode="auto">
            <a:xfrm>
              <a:off x="3425825" y="6673850"/>
              <a:ext cx="1255061" cy="150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  <a:latin typeface="Helvetica"/>
                </a:rPr>
                <a:t>Undetected - Detected</a:t>
              </a:r>
              <a:endParaRPr lang="en-US" sz="900">
                <a:latin typeface="Helvetica"/>
              </a:endParaRPr>
            </a:p>
          </p:txBody>
        </p:sp>
        <p:sp>
          <p:nvSpPr>
            <p:cNvPr id="353" name="Oval 52"/>
            <p:cNvSpPr>
              <a:spLocks noChangeArrowheads="1"/>
            </p:cNvSpPr>
            <p:nvPr/>
          </p:nvSpPr>
          <p:spPr bwMode="auto">
            <a:xfrm>
              <a:off x="2989263" y="6419850"/>
              <a:ext cx="73025" cy="73025"/>
            </a:xfrm>
            <a:prstGeom prst="ellipse">
              <a:avLst/>
            </a:prstGeom>
            <a:solidFill>
              <a:srgbClr val="FF0000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5118100"/>
              <a:endParaRPr lang="en-US" sz="900"/>
            </a:p>
          </p:txBody>
        </p:sp>
        <p:sp>
          <p:nvSpPr>
            <p:cNvPr id="354" name="Oval 52"/>
            <p:cNvSpPr>
              <a:spLocks noChangeArrowheads="1"/>
            </p:cNvSpPr>
            <p:nvPr/>
          </p:nvSpPr>
          <p:spPr bwMode="auto">
            <a:xfrm>
              <a:off x="2989263" y="6562725"/>
              <a:ext cx="73025" cy="74613"/>
            </a:xfrm>
            <a:prstGeom prst="ellipse">
              <a:avLst/>
            </a:prstGeom>
            <a:solidFill>
              <a:srgbClr val="204EE0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5118100"/>
              <a:endParaRPr lang="en-US" sz="900"/>
            </a:p>
          </p:txBody>
        </p:sp>
        <p:sp>
          <p:nvSpPr>
            <p:cNvPr id="355" name="Oval 52"/>
            <p:cNvSpPr>
              <a:spLocks noChangeArrowheads="1"/>
            </p:cNvSpPr>
            <p:nvPr/>
          </p:nvSpPr>
          <p:spPr bwMode="auto">
            <a:xfrm>
              <a:off x="2989263" y="6708775"/>
              <a:ext cx="73025" cy="7461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5118100">
                <a:defRPr/>
              </a:pPr>
              <a:endParaRPr lang="en-US" sz="900"/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7467600" y="64008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Mathewson et al., </a:t>
            </a:r>
            <a:r>
              <a:rPr lang="en-US" dirty="0" err="1"/>
              <a:t>JoN</a:t>
            </a:r>
            <a:r>
              <a:rPr lang="en-US" dirty="0"/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214010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14" y="-1249488"/>
            <a:ext cx="11762509" cy="2307679"/>
          </a:xfrm>
        </p:spPr>
        <p:txBody>
          <a:bodyPr>
            <a:normAutofit/>
          </a:bodyPr>
          <a:lstStyle/>
          <a:p>
            <a:r>
              <a:rPr lang="en-US" dirty="0" smtClean="0"/>
              <a:t>Thanks for your waves of attention</a:t>
            </a:r>
            <a:endParaRPr lang="en-US" dirty="0"/>
          </a:p>
        </p:txBody>
      </p:sp>
      <p:pic>
        <p:nvPicPr>
          <p:cNvPr id="4" name="Picture 4" descr="http://www.ualberta.ca/AWTY/logos/U%20of%20A/UA2RN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18498" r="17212" b="18858"/>
          <a:stretch/>
        </p:blipFill>
        <p:spPr bwMode="auto">
          <a:xfrm>
            <a:off x="313240" y="5709008"/>
            <a:ext cx="1088021" cy="10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neuroscience.ualberta.ca/~/media/neuroscience/General%20use%20images/CfN_Logo_July_20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46" y="5803777"/>
            <a:ext cx="2352122" cy="8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824131" y="4204719"/>
            <a:ext cx="7159925" cy="94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latin typeface="Raleway" pitchFamily="34" charset="0"/>
              </a:rPr>
              <a:t>Kyle E. </a:t>
            </a:r>
            <a:r>
              <a:rPr lang="en-US" sz="1600" b="1" dirty="0" smtClean="0">
                <a:latin typeface="Raleway" pitchFamily="34" charset="0"/>
              </a:rPr>
              <a:t>Mathewson</a:t>
            </a:r>
          </a:p>
          <a:p>
            <a:pPr algn="r"/>
            <a:r>
              <a:rPr lang="en-US" sz="1600" b="1" dirty="0" smtClean="0">
                <a:latin typeface="Raleway" pitchFamily="34" charset="0"/>
              </a:rPr>
              <a:t>Director, Attention, Perception, and Performance Lab</a:t>
            </a:r>
            <a:endParaRPr lang="en-US" sz="1600" b="1" dirty="0">
              <a:latin typeface="Raleway" pitchFamily="34" charset="0"/>
            </a:endParaRPr>
          </a:p>
          <a:p>
            <a:pPr algn="r"/>
            <a:r>
              <a:rPr lang="en-US" sz="1400" b="1" dirty="0">
                <a:latin typeface="Raleway" pitchFamily="34" charset="0"/>
              </a:rPr>
              <a:t>Assistant Professor, Department of </a:t>
            </a:r>
            <a:r>
              <a:rPr lang="en-US" sz="1400" b="1" dirty="0" smtClean="0">
                <a:latin typeface="Raleway" pitchFamily="34" charset="0"/>
              </a:rPr>
              <a:t>Psychology</a:t>
            </a:r>
          </a:p>
          <a:p>
            <a:pPr algn="r"/>
            <a:r>
              <a:rPr lang="en-US" sz="1400" b="1" dirty="0" smtClean="0">
                <a:latin typeface="Raleway" pitchFamily="34" charset="0"/>
              </a:rPr>
              <a:t>Affiliate, Neuroscience and Mental Health Institute</a:t>
            </a:r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>
              <a:latin typeface="Raleway" pitchFamily="34" charset="0"/>
            </a:endParaRPr>
          </a:p>
          <a:p>
            <a:pPr algn="r"/>
            <a:endParaRPr lang="en-US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1" y="4225825"/>
            <a:ext cx="4175571" cy="1532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658" y="5685826"/>
            <a:ext cx="1052090" cy="1028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80" y="1112653"/>
            <a:ext cx="9141061" cy="30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289" y="433389"/>
            <a:ext cx="8353425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0601942"/>
      </p:ext>
    </p:extLst>
  </p:cSld>
  <p:clrMapOvr>
    <a:masterClrMapping/>
  </p:clrMapOvr>
  <p:transition advTm="14773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2589" y="323850"/>
            <a:ext cx="8886825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2271671"/>
      </p:ext>
    </p:extLst>
  </p:cSld>
  <p:clrMapOvr>
    <a:masterClrMapping/>
  </p:clrMapOvr>
  <p:transition advTm="2886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50" y="309564"/>
            <a:ext cx="8877300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0455081"/>
      </p:ext>
    </p:extLst>
  </p:cSld>
  <p:clrMapOvr>
    <a:masterClrMapping/>
  </p:clrMapOvr>
  <p:transition advTm="535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3539" y="300039"/>
            <a:ext cx="8924925" cy="625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reeform 5"/>
          <p:cNvSpPr/>
          <p:nvPr/>
        </p:nvSpPr>
        <p:spPr>
          <a:xfrm>
            <a:off x="6218830" y="1473960"/>
            <a:ext cx="3264089" cy="5076967"/>
          </a:xfrm>
          <a:custGeom>
            <a:avLst/>
            <a:gdLst>
              <a:gd name="connsiteX0" fmla="*/ 2429301 w 3264089"/>
              <a:gd name="connsiteY0" fmla="*/ 0 h 5076967"/>
              <a:gd name="connsiteX1" fmla="*/ 3193576 w 3264089"/>
              <a:gd name="connsiteY1" fmla="*/ 641444 h 5076967"/>
              <a:gd name="connsiteX2" fmla="*/ 2852382 w 3264089"/>
              <a:gd name="connsiteY2" fmla="*/ 1692322 h 5076967"/>
              <a:gd name="connsiteX3" fmla="*/ 914400 w 3264089"/>
              <a:gd name="connsiteY3" fmla="*/ 2456597 h 5076967"/>
              <a:gd name="connsiteX4" fmla="*/ 1460310 w 3264089"/>
              <a:gd name="connsiteY4" fmla="*/ 4203510 h 5076967"/>
              <a:gd name="connsiteX5" fmla="*/ 0 w 3264089"/>
              <a:gd name="connsiteY5" fmla="*/ 5076967 h 5076967"/>
              <a:gd name="connsiteX6" fmla="*/ 0 w 3264089"/>
              <a:gd name="connsiteY6" fmla="*/ 5076967 h 507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4089" h="5076967">
                <a:moveTo>
                  <a:pt x="2429301" y="0"/>
                </a:moveTo>
                <a:cubicBezTo>
                  <a:pt x="2776182" y="179695"/>
                  <a:pt x="3123063" y="359390"/>
                  <a:pt x="3193576" y="641444"/>
                </a:cubicBezTo>
                <a:cubicBezTo>
                  <a:pt x="3264089" y="923498"/>
                  <a:pt x="3232245" y="1389797"/>
                  <a:pt x="2852382" y="1692322"/>
                </a:cubicBezTo>
                <a:cubicBezTo>
                  <a:pt x="2472519" y="1994847"/>
                  <a:pt x="1146412" y="2038066"/>
                  <a:pt x="914400" y="2456597"/>
                </a:cubicBezTo>
                <a:cubicBezTo>
                  <a:pt x="682388" y="2875128"/>
                  <a:pt x="1612710" y="3766782"/>
                  <a:pt x="1460310" y="4203510"/>
                </a:cubicBezTo>
                <a:cubicBezTo>
                  <a:pt x="1307910" y="4640238"/>
                  <a:pt x="0" y="5076967"/>
                  <a:pt x="0" y="5076967"/>
                </a:cubicBezTo>
                <a:lnTo>
                  <a:pt x="0" y="5076967"/>
                </a:lnTo>
              </a:path>
            </a:pathLst>
          </a:custGeom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057100" y="1883391"/>
            <a:ext cx="4876799" cy="4708478"/>
          </a:xfrm>
          <a:custGeom>
            <a:avLst/>
            <a:gdLst>
              <a:gd name="connsiteX0" fmla="*/ 3721289 w 4876799"/>
              <a:gd name="connsiteY0" fmla="*/ 0 h 4708478"/>
              <a:gd name="connsiteX1" fmla="*/ 4867701 w 4876799"/>
              <a:gd name="connsiteY1" fmla="*/ 477672 h 4708478"/>
              <a:gd name="connsiteX2" fmla="*/ 3666698 w 4876799"/>
              <a:gd name="connsiteY2" fmla="*/ 1828800 h 4708478"/>
              <a:gd name="connsiteX3" fmla="*/ 3789528 w 4876799"/>
              <a:gd name="connsiteY3" fmla="*/ 3589361 h 4708478"/>
              <a:gd name="connsiteX4" fmla="*/ 432179 w 4876799"/>
              <a:gd name="connsiteY4" fmla="*/ 4217158 h 4708478"/>
              <a:gd name="connsiteX5" fmla="*/ 1196453 w 4876799"/>
              <a:gd name="connsiteY5" fmla="*/ 4640239 h 4708478"/>
              <a:gd name="connsiteX6" fmla="*/ 1196453 w 4876799"/>
              <a:gd name="connsiteY6" fmla="*/ 4626591 h 470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6799" h="4708478">
                <a:moveTo>
                  <a:pt x="3721289" y="0"/>
                </a:moveTo>
                <a:cubicBezTo>
                  <a:pt x="4299044" y="86436"/>
                  <a:pt x="4876799" y="172872"/>
                  <a:pt x="4867701" y="477672"/>
                </a:cubicBezTo>
                <a:cubicBezTo>
                  <a:pt x="4858603" y="782472"/>
                  <a:pt x="3846393" y="1310185"/>
                  <a:pt x="3666698" y="1828800"/>
                </a:cubicBezTo>
                <a:cubicBezTo>
                  <a:pt x="3487003" y="2347415"/>
                  <a:pt x="4328615" y="3191301"/>
                  <a:pt x="3789528" y="3589361"/>
                </a:cubicBezTo>
                <a:cubicBezTo>
                  <a:pt x="3250441" y="3987421"/>
                  <a:pt x="864358" y="4042012"/>
                  <a:pt x="432179" y="4217158"/>
                </a:cubicBezTo>
                <a:cubicBezTo>
                  <a:pt x="0" y="4392304"/>
                  <a:pt x="1069074" y="4572000"/>
                  <a:pt x="1196453" y="4640239"/>
                </a:cubicBezTo>
                <a:cubicBezTo>
                  <a:pt x="1323832" y="4708478"/>
                  <a:pt x="1260142" y="4667534"/>
                  <a:pt x="1196453" y="4626591"/>
                </a:cubicBezTo>
              </a:path>
            </a:pathLst>
          </a:custGeom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26813"/>
      </p:ext>
    </p:extLst>
  </p:cSld>
  <p:clrMapOvr>
    <a:masterClrMapping/>
  </p:clrMapOvr>
  <p:transition advTm="1730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 smtClean="0"/>
              <a:t>EEG</a:t>
            </a:r>
            <a:endParaRPr lang="en-US" dirty="0"/>
          </a:p>
        </p:txBody>
      </p:sp>
      <p:pic>
        <p:nvPicPr>
          <p:cNvPr id="70658" name="Picture 2" descr="http://www.qeeg.com/NormalMaleEEGE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5114" y="1169532"/>
            <a:ext cx="7551316" cy="5413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672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1-11-27 at 5.29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376" r="-105376"/>
          <a:stretch>
            <a:fillRect/>
          </a:stretch>
        </p:blipFill>
        <p:spPr>
          <a:xfrm>
            <a:off x="935371" y="522871"/>
            <a:ext cx="10188519" cy="5603293"/>
          </a:xfrm>
        </p:spPr>
      </p:pic>
    </p:spTree>
    <p:extLst>
      <p:ext uri="{BB962C8B-B14F-4D97-AF65-F5344CB8AC3E}">
        <p14:creationId xmlns:p14="http://schemas.microsoft.com/office/powerpoint/2010/main" val="7200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482" name="Picture 2" descr="http://erplab.uwaterloo.ca/ERP%20Averag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2715" y="3248168"/>
            <a:ext cx="5671910" cy="3276552"/>
          </a:xfrm>
          <a:prstGeom prst="rect">
            <a:avLst/>
          </a:prstGeom>
          <a:noFill/>
        </p:spPr>
      </p:pic>
      <p:pic>
        <p:nvPicPr>
          <p:cNvPr id="5" name="Picture 2" descr="http://www.qeeg.com/NormalMaleEEGE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2022" y="75292"/>
            <a:ext cx="4425979" cy="3172877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635" y="75292"/>
            <a:ext cx="4092651" cy="3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38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332</Words>
  <Application>Microsoft Macintosh PowerPoint</Application>
  <PresentationFormat>Widescreen</PresentationFormat>
  <Paragraphs>145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EEG</vt:lpstr>
      <vt:lpstr>PowerPoint Presentation</vt:lpstr>
      <vt:lpstr>PowerPoint Presentation</vt:lpstr>
      <vt:lpstr>PowerPoint Presentation</vt:lpstr>
      <vt:lpstr>Alpha – 8-13 Hz</vt:lpstr>
      <vt:lpstr>Fourier Transform</vt:lpstr>
      <vt:lpstr>PowerPoint Presentation</vt:lpstr>
      <vt:lpstr>Frequency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Post-Stim. ERP differences</vt:lpstr>
      <vt:lpstr>I can normally see fine, I’m just going through a PHASE</vt:lpstr>
      <vt:lpstr>Alpha is bad for seeing…</vt:lpstr>
      <vt:lpstr>PowerPoint Presentation</vt:lpstr>
      <vt:lpstr>Thanks for your waves of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</dc:creator>
  <cp:lastModifiedBy>Microsoft Office User</cp:lastModifiedBy>
  <cp:revision>27</cp:revision>
  <dcterms:created xsi:type="dcterms:W3CDTF">2016-09-14T16:42:03Z</dcterms:created>
  <dcterms:modified xsi:type="dcterms:W3CDTF">2017-11-24T17:41:03Z</dcterms:modified>
</cp:coreProperties>
</file>